
<file path=[Content_Types].xml><?xml version="1.0" encoding="utf-8"?>
<Types xmlns="http://schemas.openxmlformats.org/package/2006/content-types">
  <Default Extension="png" ContentType="image/png"/>
  <Default Extension="bin" ContentType="application/vnd.openxmlformats-officedocument.oleObject"/>
  <Default Extension="pdf" ContentType="application/pd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8" r:id="rId3"/>
    <p:sldId id="273" r:id="rId4"/>
    <p:sldId id="261" r:id="rId5"/>
    <p:sldId id="263" r:id="rId6"/>
    <p:sldId id="262" r:id="rId7"/>
    <p:sldId id="267" r:id="rId8"/>
    <p:sldId id="269" r:id="rId9"/>
    <p:sldId id="268" r:id="rId10"/>
    <p:sldId id="271" r:id="rId11"/>
    <p:sldId id="272" r:id="rId12"/>
  </p:sldIdLst>
  <p:sldSz cx="9144000" cy="6858000" type="screen4x3"/>
  <p:notesSz cx="6858000" cy="9144000"/>
  <p:defaultTextStyle>
    <a:defPPr>
      <a:defRPr lang="ja-JP"/>
    </a:defPPr>
    <a:lvl1pPr algn="l" defTabSz="457200" rtl="0" fontAlgn="base">
      <a:spcBef>
        <a:spcPct val="0"/>
      </a:spcBef>
      <a:spcAft>
        <a:spcPct val="0"/>
      </a:spcAft>
      <a:defRPr kumimoji="1"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umimoji="1"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umimoji="1"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umimoji="1"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umimoji="1"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umimoji="1"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umimoji="1"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umimoji="1"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umimoji="1"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EE0"/>
    <a:srgbClr val="CEE0F5"/>
    <a:srgbClr val="515151"/>
    <a:srgbClr val="A4CCF1"/>
    <a:srgbClr val="9AC1EB"/>
    <a:srgbClr val="A59D63"/>
    <a:srgbClr val="FF6666"/>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7" d="100"/>
          <a:sy n="67" d="100"/>
        </p:scale>
        <p:origin x="-133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691D222A-0EA6-2A4A-8BBE-8D0643173C04}" type="datetime1">
              <a:rPr lang="ja-JP" altLang="en-US"/>
              <a:pPr>
                <a:defRPr/>
              </a:pPr>
              <a:t>2011/5/7</a:t>
            </a:fld>
            <a:endParaRPr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ja-JP" altLang="en-US" noProof="0" smtClean="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9F0142A7-D0C3-C347-83FB-24C5F4E38C0C}" type="slidenum">
              <a:rPr lang="ja-JP" altLang="en-US"/>
              <a:pPr>
                <a:defRPr/>
              </a:pPr>
              <a:t>‹#›</a:t>
            </a:fld>
            <a:endParaRPr lang="ja-JP" altLang="en-US"/>
          </a:p>
        </p:txBody>
      </p:sp>
    </p:spTree>
    <p:extLst>
      <p:ext uri="{BB962C8B-B14F-4D97-AF65-F5344CB8AC3E}">
        <p14:creationId xmlns:p14="http://schemas.microsoft.com/office/powerpoint/2010/main" val="916684417"/>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kumimoji="1" sz="1200" kern="1200">
        <a:solidFill>
          <a:schemeClr val="tx1"/>
        </a:solidFill>
        <a:latin typeface="+mn-lt"/>
        <a:ea typeface="+mn-ea"/>
        <a:cs typeface="ＭＳ Ｐゴシック" charset="-128"/>
      </a:defRPr>
    </a:lvl1pPr>
    <a:lvl2pPr marL="457200" algn="l" defTabSz="457200" rtl="0" fontAlgn="base">
      <a:spcBef>
        <a:spcPct val="30000"/>
      </a:spcBef>
      <a:spcAft>
        <a:spcPct val="0"/>
      </a:spcAft>
      <a:defRPr kumimoji="1" sz="1200" kern="1200">
        <a:solidFill>
          <a:schemeClr val="tx1"/>
        </a:solidFill>
        <a:latin typeface="+mn-lt"/>
        <a:ea typeface="+mn-ea"/>
        <a:cs typeface="+mn-cs"/>
      </a:defRPr>
    </a:lvl2pPr>
    <a:lvl3pPr marL="914400" algn="l" defTabSz="457200" rtl="0" fontAlgn="base">
      <a:spcBef>
        <a:spcPct val="30000"/>
      </a:spcBef>
      <a:spcAft>
        <a:spcPct val="0"/>
      </a:spcAft>
      <a:defRPr kumimoji="1" sz="1200" kern="1200">
        <a:solidFill>
          <a:schemeClr val="tx1"/>
        </a:solidFill>
        <a:latin typeface="+mn-lt"/>
        <a:ea typeface="+mn-ea"/>
        <a:cs typeface="+mn-cs"/>
      </a:defRPr>
    </a:lvl3pPr>
    <a:lvl4pPr marL="1371600" algn="l" defTabSz="457200" rtl="0" fontAlgn="base">
      <a:spcBef>
        <a:spcPct val="30000"/>
      </a:spcBef>
      <a:spcAft>
        <a:spcPct val="0"/>
      </a:spcAft>
      <a:defRPr kumimoji="1" sz="1200" kern="1200">
        <a:solidFill>
          <a:schemeClr val="tx1"/>
        </a:solidFill>
        <a:latin typeface="+mn-lt"/>
        <a:ea typeface="+mn-ea"/>
        <a:cs typeface="+mn-cs"/>
      </a:defRPr>
    </a:lvl4pPr>
    <a:lvl5pPr marL="1828800" algn="l" defTabSz="457200" rtl="0" fontAlgn="base">
      <a:spcBef>
        <a:spcPct val="30000"/>
      </a:spcBef>
      <a:spcAft>
        <a:spcPct val="0"/>
      </a:spcAft>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23555" name="ノート プレースホルダ 2"/>
          <p:cNvSpPr>
            <a:spLocks noGrp="1"/>
          </p:cNvSpPr>
          <p:nvPr>
            <p:ph type="body" idx="1"/>
          </p:nvPr>
        </p:nvSpPr>
        <p:spPr bwMode="auto">
          <a:noFill/>
        </p:spPr>
        <p:txBody>
          <a:bodyPr/>
          <a:lstStyle/>
          <a:p>
            <a:pPr>
              <a:spcBef>
                <a:spcPct val="0"/>
              </a:spcBef>
            </a:pPr>
            <a:endParaRPr lang="ja-JP" altLang="en-US" smtClean="0"/>
          </a:p>
        </p:txBody>
      </p:sp>
      <p:sp>
        <p:nvSpPr>
          <p:cNvPr id="23556" name="スライド番号プレースホル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E13CBD-618A-D940-BA4A-EFA6B3D60833}" type="slidenum">
              <a:rPr lang="ja-JP" altLang="en-US" smtClean="0"/>
              <a:pPr/>
              <a:t>2</a:t>
            </a:fld>
            <a:endParaRPr lang="ja-JP"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23555" name="ノート プレースホルダ 2"/>
          <p:cNvSpPr>
            <a:spLocks noGrp="1"/>
          </p:cNvSpPr>
          <p:nvPr>
            <p:ph type="body" idx="1"/>
          </p:nvPr>
        </p:nvSpPr>
        <p:spPr bwMode="auto">
          <a:noFill/>
        </p:spPr>
        <p:txBody>
          <a:bodyPr/>
          <a:lstStyle/>
          <a:p>
            <a:pPr>
              <a:spcBef>
                <a:spcPct val="0"/>
              </a:spcBef>
            </a:pPr>
            <a:endParaRPr lang="ja-JP" altLang="en-US" smtClean="0"/>
          </a:p>
        </p:txBody>
      </p:sp>
      <p:sp>
        <p:nvSpPr>
          <p:cNvPr id="23556" name="スライド番号プレースホル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E13CBD-618A-D940-BA4A-EFA6B3D60833}" type="slidenum">
              <a:rPr lang="ja-JP" altLang="en-US" smtClean="0"/>
              <a:pPr/>
              <a:t>3</a:t>
            </a:fld>
            <a:endParaRPr lang="ja-JP"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pPr>
              <a:defRPr/>
            </a:pPr>
            <a:fld id="{9F0142A7-D0C3-C347-83FB-24C5F4E38C0C}" type="slidenum">
              <a:rPr lang="ja-JP" altLang="en-US" smtClean="0"/>
              <a:pPr>
                <a:defRPr/>
              </a:pPr>
              <a:t>10</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505D49A1-D10F-884A-9DD4-4AF5D3EE8C8E}" type="datetime1">
              <a:rPr lang="ja-JP" altLang="en-US"/>
              <a:pPr>
                <a:defRPr/>
              </a:pPr>
              <a:t>2011/5/7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1AEC51B0-A670-1843-A2A0-3B559002E0AC}" type="slidenum">
              <a:rPr lang="ja-JP" altLang="en-US"/>
              <a:pPr>
                <a:defRPr/>
              </a:pPr>
              <a:t>‹#›</a:t>
            </a:fld>
            <a:endParaRPr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7FB83D5E-FF99-8044-9923-248F2CAE5575}" type="datetime1">
              <a:rPr lang="ja-JP" altLang="en-US"/>
              <a:pPr>
                <a:defRPr/>
              </a:pPr>
              <a:t>2011/5/7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99F93330-05F5-2E46-BE18-C669C25ACFFC}" type="slidenum">
              <a:rPr lang="ja-JP" altLang="en-US"/>
              <a:pPr>
                <a:defRPr/>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CB148546-2124-BA40-8CAD-860B11FB7595}" type="datetime1">
              <a:rPr lang="ja-JP" altLang="en-US"/>
              <a:pPr>
                <a:defRPr/>
              </a:pPr>
              <a:t>2011/5/7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22D8723D-5B16-C54D-B6ED-C17E008F8983}" type="slidenum">
              <a:rPr lang="ja-JP" altLang="en-US"/>
              <a:pPr>
                <a:defRPr/>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007DD96E-8818-4446-A051-E2E34FA8192F}" type="datetime1">
              <a:rPr lang="ja-JP" altLang="en-US"/>
              <a:pPr>
                <a:defRPr/>
              </a:pPr>
              <a:t>2011/5/7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73E4B069-C8A8-8940-9D2D-B5C6434F454E}" type="slidenum">
              <a:rPr lang="ja-JP" altLang="en-US"/>
              <a:pPr>
                <a:defRPr/>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377B2B72-C963-D14D-BA4D-05184D213B39}" type="datetime1">
              <a:rPr lang="ja-JP" altLang="en-US"/>
              <a:pPr>
                <a:defRPr/>
              </a:pPr>
              <a:t>2011/5/7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CD994A90-6F6D-C045-986D-C9FBCD900008}" type="slidenum">
              <a:rPr lang="ja-JP" altLang="en-US"/>
              <a:pPr>
                <a:defRPr/>
              </a:pPr>
              <a:t>‹#›</a:t>
            </a:fld>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3"/>
          <p:cNvSpPr>
            <a:spLocks noGrp="1"/>
          </p:cNvSpPr>
          <p:nvPr>
            <p:ph type="dt" sz="half" idx="10"/>
          </p:nvPr>
        </p:nvSpPr>
        <p:spPr/>
        <p:txBody>
          <a:bodyPr/>
          <a:lstStyle>
            <a:lvl1pPr>
              <a:defRPr/>
            </a:lvl1pPr>
          </a:lstStyle>
          <a:p>
            <a:pPr>
              <a:defRPr/>
            </a:pPr>
            <a:fld id="{59A2C79E-BC67-2F4C-A1E7-69FFF3730E35}" type="datetime1">
              <a:rPr lang="ja-JP" altLang="en-US"/>
              <a:pPr>
                <a:defRPr/>
              </a:pPr>
              <a:t>2011/5/7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B83A29E2-395C-B447-9928-3799E893C52E}" type="slidenum">
              <a:rPr lang="ja-JP" altLang="en-US"/>
              <a:pPr>
                <a:defRPr/>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vl1pPr>
          </a:lstStyle>
          <a:p>
            <a:pPr>
              <a:defRPr/>
            </a:pPr>
            <a:fld id="{32C104AD-8747-634F-9376-AD5600107B2D}" type="datetime1">
              <a:rPr lang="ja-JP" altLang="en-US"/>
              <a:pPr>
                <a:defRPr/>
              </a:pPr>
              <a:t>2011/5/7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11367F2F-A038-B440-AC99-CA0EC1E3531B}" type="slidenum">
              <a:rPr lang="ja-JP" altLang="en-US"/>
              <a:pPr>
                <a:defRPr/>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3"/>
          <p:cNvSpPr>
            <a:spLocks noGrp="1"/>
          </p:cNvSpPr>
          <p:nvPr>
            <p:ph type="dt" sz="half" idx="10"/>
          </p:nvPr>
        </p:nvSpPr>
        <p:spPr/>
        <p:txBody>
          <a:bodyPr/>
          <a:lstStyle>
            <a:lvl1pPr>
              <a:defRPr/>
            </a:lvl1pPr>
          </a:lstStyle>
          <a:p>
            <a:pPr>
              <a:defRPr/>
            </a:pPr>
            <a:fld id="{6B742244-F892-EE42-84C2-0D1622121CBD}" type="datetime1">
              <a:rPr lang="ja-JP" altLang="en-US"/>
              <a:pPr>
                <a:defRPr/>
              </a:pPr>
              <a:t>2011/5/7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1F009271-8B8F-D949-8C53-3B43D781AA16}" type="slidenum">
              <a:rPr lang="ja-JP" altLang="en-US"/>
              <a:pPr>
                <a:defRPr/>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703AFB45-0910-6042-8A83-B6F2C9A90C82}" type="datetime1">
              <a:rPr lang="ja-JP" altLang="en-US"/>
              <a:pPr>
                <a:defRPr/>
              </a:pPr>
              <a:t>2011/5/7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EB6814BF-506C-E94D-B73E-08F5FA2C3BD5}" type="slidenum">
              <a:rPr lang="ja-JP" altLang="en-US"/>
              <a:pPr>
                <a:defRPr/>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ADE40631-9026-FD47-A4CD-51D2B0E4C92E}" type="datetime1">
              <a:rPr lang="ja-JP" altLang="en-US"/>
              <a:pPr>
                <a:defRPr/>
              </a:pPr>
              <a:t>2011/5/7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F18DF70-C91D-4147-A46A-735BDFFE3757}" type="slidenum">
              <a:rPr lang="ja-JP" altLang="en-US"/>
              <a:pPr>
                <a:defRPr/>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DFCA63AE-F78A-574B-BFF4-73319D26D283}" type="datetime1">
              <a:rPr lang="ja-JP" altLang="en-US"/>
              <a:pPr>
                <a:defRPr/>
              </a:pPr>
              <a:t>2011/5/7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79C96CB7-AF07-264C-9354-23B8D034D83A}" type="slidenum">
              <a:rPr lang="ja-JP" altLang="en-US"/>
              <a:pPr>
                <a:defRPr/>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9C418888-F1E2-B040-BD56-7A50A9806497}" type="datetime1">
              <a:rPr lang="ja-JP" altLang="en-US"/>
              <a:pPr>
                <a:defRPr/>
              </a:pPr>
              <a:t>2011/5/7</a:t>
            </a:fld>
            <a:endParaRPr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48A6FFFE-5E5E-5F47-9502-CF8C9274049D}"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fontAlgn="base">
        <a:spcBef>
          <a:spcPct val="0"/>
        </a:spcBef>
        <a:spcAft>
          <a:spcPct val="0"/>
        </a:spcAft>
        <a:defRPr kumimoji="1" sz="4400" kern="1200">
          <a:solidFill>
            <a:schemeClr val="tx1"/>
          </a:solidFill>
          <a:latin typeface="+mj-lt"/>
          <a:ea typeface="+mj-ea"/>
          <a:cs typeface="ＭＳ Ｐゴシック" charset="-128"/>
        </a:defRPr>
      </a:lvl1pPr>
      <a:lvl2pPr algn="ctr" defTabSz="457200" rtl="0" fontAlgn="base">
        <a:spcBef>
          <a:spcPct val="0"/>
        </a:spcBef>
        <a:spcAft>
          <a:spcPct val="0"/>
        </a:spcAft>
        <a:defRPr kumimoji="1" sz="4400">
          <a:solidFill>
            <a:schemeClr val="tx1"/>
          </a:solidFill>
          <a:latin typeface="Calibri" charset="0"/>
          <a:ea typeface="ＭＳ Ｐゴシック" charset="-128"/>
          <a:cs typeface="ＭＳ Ｐゴシック" charset="-128"/>
        </a:defRPr>
      </a:lvl2pPr>
      <a:lvl3pPr algn="ctr" defTabSz="457200" rtl="0" fontAlgn="base">
        <a:spcBef>
          <a:spcPct val="0"/>
        </a:spcBef>
        <a:spcAft>
          <a:spcPct val="0"/>
        </a:spcAft>
        <a:defRPr kumimoji="1" sz="4400">
          <a:solidFill>
            <a:schemeClr val="tx1"/>
          </a:solidFill>
          <a:latin typeface="Calibri" charset="0"/>
          <a:ea typeface="ＭＳ Ｐゴシック" charset="-128"/>
          <a:cs typeface="ＭＳ Ｐゴシック" charset="-128"/>
        </a:defRPr>
      </a:lvl3pPr>
      <a:lvl4pPr algn="ctr" defTabSz="457200" rtl="0" fontAlgn="base">
        <a:spcBef>
          <a:spcPct val="0"/>
        </a:spcBef>
        <a:spcAft>
          <a:spcPct val="0"/>
        </a:spcAft>
        <a:defRPr kumimoji="1" sz="4400">
          <a:solidFill>
            <a:schemeClr val="tx1"/>
          </a:solidFill>
          <a:latin typeface="Calibri" charset="0"/>
          <a:ea typeface="ＭＳ Ｐゴシック" charset="-128"/>
          <a:cs typeface="ＭＳ Ｐゴシック" charset="-128"/>
        </a:defRPr>
      </a:lvl4pPr>
      <a:lvl5pPr algn="ctr" defTabSz="457200" rtl="0" fontAlgn="base">
        <a:spcBef>
          <a:spcPct val="0"/>
        </a:spcBef>
        <a:spcAft>
          <a:spcPct val="0"/>
        </a:spcAft>
        <a:defRPr kumimoji="1"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kumimoji="1"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kumimoji="1"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kumimoji="1"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kumimoji="1" sz="4400">
          <a:solidFill>
            <a:schemeClr val="tx1"/>
          </a:solidFill>
          <a:latin typeface="Calibri" charset="0"/>
          <a:ea typeface="ＭＳ Ｐゴシック" charset="-128"/>
          <a:cs typeface="ＭＳ Ｐゴシック" charset="-128"/>
        </a:defRPr>
      </a:lvl9pPr>
    </p:titleStyle>
    <p:bodyStyle>
      <a:lvl1pPr marL="342900" indent="-342900" algn="l" defTabSz="457200" rtl="0" fontAlgn="base">
        <a:spcBef>
          <a:spcPct val="20000"/>
        </a:spcBef>
        <a:spcAft>
          <a:spcPct val="0"/>
        </a:spcAft>
        <a:buFont typeface="Arial" charset="0"/>
        <a:buChar char="•"/>
        <a:defRPr kumimoji="1" sz="3200" kern="1200">
          <a:solidFill>
            <a:schemeClr val="tx1"/>
          </a:solidFill>
          <a:latin typeface="+mn-lt"/>
          <a:ea typeface="+mn-ea"/>
          <a:cs typeface="ＭＳ Ｐゴシック" charset="-128"/>
        </a:defRPr>
      </a:lvl1pPr>
      <a:lvl2pPr marL="742950" indent="-285750" algn="l" defTabSz="457200" rtl="0" fontAlgn="base">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d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odv.awi.de/"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3.wmf"/><Relationship Id="rId5" Type="http://schemas.openxmlformats.org/officeDocument/2006/relationships/oleObject" Target="../embeddings/oleObject1.bin"/><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1"/>
          <p:cNvSpPr>
            <a:spLocks noGrp="1"/>
          </p:cNvSpPr>
          <p:nvPr>
            <p:ph type="ctrTitle"/>
          </p:nvPr>
        </p:nvSpPr>
        <p:spPr>
          <a:xfrm>
            <a:off x="715963" y="835025"/>
            <a:ext cx="7772400" cy="1470025"/>
          </a:xfrm>
          <a:effectLst>
            <a:outerShdw blurRad="50800" dist="50800" dir="1740000">
              <a:srgbClr val="000000">
                <a:alpha val="43000"/>
              </a:srgbClr>
            </a:outerShdw>
          </a:effectLst>
        </p:spPr>
        <p:txBody>
          <a:bodyPr/>
          <a:lstStyle/>
          <a:p>
            <a:pPr>
              <a:defRPr/>
            </a:pPr>
            <a:r>
              <a:rPr lang="ja-JP" altLang="en-US" sz="5000" spc="1000" dirty="0" smtClean="0">
                <a:latin typeface="+mn-ea"/>
                <a:ea typeface="ヒラギノ角ゴ Std W8"/>
                <a:cs typeface="ヒラギノ角ゴ Std W8" charset="-128"/>
              </a:rPr>
              <a:t>パソコンを利用した</a:t>
            </a:r>
            <a:r>
              <a:rPr lang="en-US" altLang="ja-JP" sz="5000" spc="1000" dirty="0" smtClean="0">
                <a:latin typeface="+mn-ea"/>
                <a:ea typeface="ヒラギノ角ゴ Std W8"/>
                <a:cs typeface="ヒラギノ角ゴ Std W8" charset="-128"/>
              </a:rPr>
              <a:t/>
            </a:r>
            <a:br>
              <a:rPr lang="en-US" altLang="ja-JP" sz="5000" spc="1000" dirty="0" smtClean="0">
                <a:latin typeface="+mn-ea"/>
                <a:ea typeface="ヒラギノ角ゴ Std W8"/>
                <a:cs typeface="ヒラギノ角ゴ Std W8" charset="-128"/>
              </a:rPr>
            </a:br>
            <a:r>
              <a:rPr lang="ja-JP" altLang="en-US" sz="5000" spc="1000" dirty="0" smtClean="0">
                <a:latin typeface="+mn-ea"/>
                <a:ea typeface="ヒラギノ角ゴ Std W8"/>
                <a:cs typeface="ヒラギノ角ゴ Std W8" charset="-128"/>
              </a:rPr>
              <a:t>海洋教育素材の一例</a:t>
            </a:r>
          </a:p>
        </p:txBody>
      </p:sp>
      <p:sp>
        <p:nvSpPr>
          <p:cNvPr id="14339" name="サブタイトル 2"/>
          <p:cNvSpPr>
            <a:spLocks noGrp="1"/>
          </p:cNvSpPr>
          <p:nvPr>
            <p:ph type="subTitle" idx="1"/>
          </p:nvPr>
        </p:nvSpPr>
        <p:spPr>
          <a:xfrm>
            <a:off x="0" y="2592388"/>
            <a:ext cx="9144000" cy="1752600"/>
          </a:xfrm>
        </p:spPr>
        <p:txBody>
          <a:bodyPr/>
          <a:lstStyle/>
          <a:p>
            <a:r>
              <a:rPr lang="ja-JP" altLang="en-US" sz="2800" dirty="0" smtClean="0">
                <a:solidFill>
                  <a:schemeClr val="tx1"/>
                </a:solidFill>
                <a:latin typeface="ヒラギノ角ゴ ProN W3" charset="-128"/>
                <a:ea typeface="ヒラギノ角ゴ ProN W3" charset="-128"/>
                <a:cs typeface="ヒラギノ角ゴ ProN W3" charset="-128"/>
              </a:rPr>
              <a:t>東京大学海洋アライアンス</a:t>
            </a:r>
            <a:r>
              <a:rPr lang="en-US" altLang="ja-JP" sz="2800" dirty="0" smtClean="0">
                <a:solidFill>
                  <a:schemeClr val="tx1"/>
                </a:solidFill>
                <a:latin typeface="ヒラギノ角ゴ ProN W3" charset="-128"/>
                <a:ea typeface="ヒラギノ角ゴ ProN W3" charset="-128"/>
                <a:cs typeface="ヒラギノ角ゴ ProN W3" charset="-128"/>
              </a:rPr>
              <a:t> </a:t>
            </a:r>
          </a:p>
          <a:p>
            <a:r>
              <a:rPr lang="ja-JP" altLang="en-US" sz="2800" dirty="0" smtClean="0">
                <a:solidFill>
                  <a:schemeClr val="tx1"/>
                </a:solidFill>
                <a:latin typeface="ヒラギノ角ゴ ProN W3" charset="-128"/>
                <a:ea typeface="ヒラギノ角ゴ ProN W3" charset="-128"/>
                <a:cs typeface="ヒラギノ角ゴ ProN W3" charset="-128"/>
              </a:rPr>
              <a:t>海洋教育促進研究センター</a:t>
            </a:r>
            <a:r>
              <a:rPr lang="en-US" altLang="ja-JP" sz="2800" dirty="0" smtClean="0">
                <a:solidFill>
                  <a:schemeClr val="tx1"/>
                </a:solidFill>
                <a:latin typeface="ヒラギノ角ゴ ProN W3" charset="-128"/>
                <a:ea typeface="ヒラギノ角ゴ ProN W3" charset="-128"/>
                <a:cs typeface="ヒラギノ角ゴ ProN W3" charset="-128"/>
              </a:rPr>
              <a:t> </a:t>
            </a:r>
          </a:p>
          <a:p>
            <a:r>
              <a:rPr lang="ja-JP" altLang="en-US" sz="2800" dirty="0" smtClean="0">
                <a:solidFill>
                  <a:schemeClr val="tx1"/>
                </a:solidFill>
                <a:latin typeface="ヒラギノ角ゴ ProN W3" charset="-128"/>
                <a:ea typeface="ヒラギノ角ゴ ProN W3" charset="-128"/>
                <a:cs typeface="ヒラギノ角ゴ ProN W3" charset="-128"/>
              </a:rPr>
              <a:t>丹羽</a:t>
            </a:r>
            <a:r>
              <a:rPr lang="en-US" altLang="ja-JP" sz="2800" dirty="0" smtClean="0">
                <a:solidFill>
                  <a:schemeClr val="tx1"/>
                </a:solidFill>
                <a:latin typeface="ヒラギノ角ゴ ProN W3" charset="-128"/>
                <a:ea typeface="ヒラギノ角ゴ ProN W3" charset="-128"/>
                <a:cs typeface="ヒラギノ角ゴ ProN W3" charset="-128"/>
              </a:rPr>
              <a:t> </a:t>
            </a:r>
            <a:r>
              <a:rPr lang="ja-JP" altLang="en-US" sz="2800" dirty="0" smtClean="0">
                <a:solidFill>
                  <a:schemeClr val="tx1"/>
                </a:solidFill>
                <a:latin typeface="ヒラギノ角ゴ ProN W3" charset="-128"/>
                <a:ea typeface="ヒラギノ角ゴ ProN W3" charset="-128"/>
                <a:cs typeface="ヒラギノ角ゴ ProN W3" charset="-128"/>
              </a:rPr>
              <a:t>淑博</a:t>
            </a:r>
            <a:endParaRPr lang="en-US" altLang="ja-JP" sz="2800" dirty="0" smtClean="0">
              <a:solidFill>
                <a:schemeClr val="tx1"/>
              </a:solidFill>
              <a:latin typeface="ヒラギノ角ゴ ProN W3" charset="-128"/>
              <a:ea typeface="ヒラギノ角ゴ ProN W3" charset="-128"/>
              <a:cs typeface="ヒラギノ角ゴ ProN W3" charset="-128"/>
            </a:endParaRPr>
          </a:p>
        </p:txBody>
      </p:sp>
      <p:sp>
        <p:nvSpPr>
          <p:cNvPr id="14340" name="テキスト ボックス 3"/>
          <p:cNvSpPr txBox="1">
            <a:spLocks noChangeArrowheads="1"/>
          </p:cNvSpPr>
          <p:nvPr/>
        </p:nvSpPr>
        <p:spPr bwMode="auto">
          <a:xfrm>
            <a:off x="1109663" y="4365625"/>
            <a:ext cx="7134225" cy="1779588"/>
          </a:xfrm>
          <a:prstGeom prst="rect">
            <a:avLst/>
          </a:prstGeom>
          <a:noFill/>
          <a:ln w="19050">
            <a:solidFill>
              <a:srgbClr val="0000FF"/>
            </a:solidFill>
            <a:miter lim="800000"/>
            <a:headEnd/>
            <a:tailEnd/>
          </a:ln>
        </p:spPr>
        <p:txBody>
          <a:bodyPr wrap="none">
            <a:prstTxWarp prst="textNoShape">
              <a:avLst/>
            </a:prstTxWarp>
            <a:spAutoFit/>
          </a:bodyPr>
          <a:lstStyle/>
          <a:p>
            <a:r>
              <a:rPr lang="en-US" altLang="ja-JP" sz="2800" dirty="0"/>
              <a:t>※</a:t>
            </a:r>
            <a:r>
              <a:rPr lang="ja-JP" altLang="en-US" sz="2800" dirty="0"/>
              <a:t>海洋物理学を中心に</a:t>
            </a:r>
            <a:endParaRPr lang="en-US" altLang="ja-JP" sz="2800" dirty="0"/>
          </a:p>
          <a:p>
            <a:pPr>
              <a:lnSpc>
                <a:spcPct val="150000"/>
              </a:lnSpc>
            </a:pPr>
            <a:r>
              <a:rPr lang="en-US" altLang="ja-JP" sz="2800" dirty="0"/>
              <a:t>1. </a:t>
            </a:r>
            <a:r>
              <a:rPr lang="ja-JP" altLang="en-US" sz="2800" dirty="0"/>
              <a:t>海洋データの可視化</a:t>
            </a:r>
            <a:r>
              <a:rPr lang="en-US" altLang="ja-JP" sz="2800" dirty="0"/>
              <a:t>→</a:t>
            </a:r>
            <a:r>
              <a:rPr lang="ja-JP" altLang="en-US" sz="2800" dirty="0"/>
              <a:t>海洋構造</a:t>
            </a:r>
            <a:r>
              <a:rPr lang="en-US" altLang="ja-JP" sz="2800" dirty="0"/>
              <a:t>, </a:t>
            </a:r>
            <a:r>
              <a:rPr lang="ja-JP" altLang="en-US" sz="2800" dirty="0"/>
              <a:t>深層循環</a:t>
            </a:r>
            <a:endParaRPr lang="en-US" altLang="ja-JP" sz="2800" dirty="0"/>
          </a:p>
          <a:p>
            <a:pPr>
              <a:lnSpc>
                <a:spcPct val="150000"/>
              </a:lnSpc>
            </a:pPr>
            <a:r>
              <a:rPr lang="en-US" altLang="ja-JP" sz="2800" dirty="0"/>
              <a:t>2. </a:t>
            </a:r>
            <a:r>
              <a:rPr lang="ja-JP" altLang="en-US" sz="2800" dirty="0"/>
              <a:t>数値実験</a:t>
            </a:r>
            <a:r>
              <a:rPr lang="en-US" altLang="ja-JP" sz="2800" dirty="0"/>
              <a:t>→</a:t>
            </a:r>
            <a:r>
              <a:rPr lang="ja-JP" altLang="en-US" sz="2800" dirty="0" smtClean="0"/>
              <a:t>津波</a:t>
            </a:r>
            <a:r>
              <a:rPr lang="en-US" altLang="ja-JP" sz="2800" dirty="0" smtClean="0"/>
              <a:t> etc.</a:t>
            </a:r>
            <a:endParaRPr lang="ja-JP" alt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図形グループ 40"/>
          <p:cNvGrpSpPr/>
          <p:nvPr/>
        </p:nvGrpSpPr>
        <p:grpSpPr>
          <a:xfrm>
            <a:off x="-8923" y="1854445"/>
            <a:ext cx="3150768" cy="2813175"/>
            <a:chOff x="35641" y="1653925"/>
            <a:chExt cx="3150768" cy="2813175"/>
          </a:xfrm>
        </p:grpSpPr>
        <p:pic>
          <p:nvPicPr>
            <p:cNvPr id="25" name="図 24" descr="Googleマップ.pdf"/>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rcRect t="9258" b="23566"/>
                <a:stretch>
                  <a:fillRect/>
                </a:stretch>
              </p:blipFill>
            </mc:Choice>
            <mc:Fallback>
              <p:blipFill>
                <a:blip r:embed="rId4"/>
                <a:srcRect t="9258" b="23566"/>
                <a:stretch>
                  <a:fillRect/>
                </a:stretch>
              </p:blipFill>
            </mc:Fallback>
          </mc:AlternateContent>
          <p:spPr>
            <a:xfrm>
              <a:off x="48933" y="1653925"/>
              <a:ext cx="3132995" cy="2813175"/>
            </a:xfrm>
            <a:prstGeom prst="rect">
              <a:avLst/>
            </a:prstGeom>
          </p:spPr>
        </p:pic>
        <p:grpSp>
          <p:nvGrpSpPr>
            <p:cNvPr id="40" name="図形グループ 39"/>
            <p:cNvGrpSpPr/>
            <p:nvPr/>
          </p:nvGrpSpPr>
          <p:grpSpPr>
            <a:xfrm>
              <a:off x="35641" y="2298916"/>
              <a:ext cx="3150768" cy="876949"/>
              <a:chOff x="35641" y="2298916"/>
              <a:chExt cx="3150768" cy="876949"/>
            </a:xfrm>
          </p:grpSpPr>
          <p:sp>
            <p:nvSpPr>
              <p:cNvPr id="28" name="テキスト ボックス 27"/>
              <p:cNvSpPr txBox="1"/>
              <p:nvPr/>
            </p:nvSpPr>
            <p:spPr>
              <a:xfrm>
                <a:off x="35641" y="2298916"/>
                <a:ext cx="1280089" cy="338554"/>
              </a:xfrm>
              <a:prstGeom prst="rect">
                <a:avLst/>
              </a:prstGeom>
              <a:noFill/>
            </p:spPr>
            <p:txBody>
              <a:bodyPr wrap="square" rtlCol="0">
                <a:spAutoFit/>
              </a:bodyPr>
              <a:lstStyle/>
              <a:p>
                <a:r>
                  <a:rPr kumimoji="1" lang="ja-JP" altLang="en-US" sz="1600" dirty="0" smtClean="0"/>
                  <a:t>仙台空港</a:t>
                </a:r>
                <a:endParaRPr kumimoji="1" lang="ja-JP" altLang="en-US" sz="1600" dirty="0"/>
              </a:p>
            </p:txBody>
          </p:sp>
          <p:grpSp>
            <p:nvGrpSpPr>
              <p:cNvPr id="39" name="図形グループ 38"/>
              <p:cNvGrpSpPr/>
              <p:nvPr/>
            </p:nvGrpSpPr>
            <p:grpSpPr>
              <a:xfrm>
                <a:off x="562208" y="2574271"/>
                <a:ext cx="2624201" cy="601594"/>
                <a:chOff x="562208" y="2574271"/>
                <a:chExt cx="2624201" cy="601594"/>
              </a:xfrm>
            </p:grpSpPr>
            <p:cxnSp>
              <p:nvCxnSpPr>
                <p:cNvPr id="27" name="直線コネクタ 26"/>
                <p:cNvCxnSpPr/>
                <p:nvPr/>
              </p:nvCxnSpPr>
              <p:spPr>
                <a:xfrm>
                  <a:off x="562208" y="2960527"/>
                  <a:ext cx="2624201" cy="1910"/>
                </a:xfrm>
                <a:prstGeom prst="line">
                  <a:avLst/>
                </a:prstGeom>
                <a:ln>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30" name="直線矢印コネクタ 29"/>
                <p:cNvCxnSpPr/>
                <p:nvPr/>
              </p:nvCxnSpPr>
              <p:spPr>
                <a:xfrm rot="16200000" flipH="1">
                  <a:off x="552356" y="2683416"/>
                  <a:ext cx="388510" cy="170219"/>
                </a:xfrm>
                <a:prstGeom prst="straightConnector1">
                  <a:avLst/>
                </a:prstGeom>
                <a:ln w="28575" cap="flat" cmpd="sng" algn="ctr">
                  <a:solidFill>
                    <a:schemeClr val="tx1"/>
                  </a:solidFill>
                  <a:prstDash val="solid"/>
                  <a:round/>
                  <a:headEnd type="none"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34" name="テキスト ボックス 33"/>
                <p:cNvSpPr txBox="1"/>
                <p:nvPr/>
              </p:nvSpPr>
              <p:spPr>
                <a:xfrm>
                  <a:off x="1437191" y="2898866"/>
                  <a:ext cx="1031427" cy="276999"/>
                </a:xfrm>
                <a:prstGeom prst="rect">
                  <a:avLst/>
                </a:prstGeom>
                <a:noFill/>
              </p:spPr>
              <p:txBody>
                <a:bodyPr wrap="none" rtlCol="0">
                  <a:spAutoFit/>
                </a:bodyPr>
                <a:lstStyle/>
                <a:p>
                  <a:r>
                    <a:rPr lang="ja-JP" altLang="en-US" sz="1200" dirty="0" smtClean="0"/>
                    <a:t>北</a:t>
                  </a:r>
                  <a:r>
                    <a:rPr kumimoji="1" lang="ja-JP" altLang="en-US" sz="1200" dirty="0" smtClean="0"/>
                    <a:t>緯</a:t>
                  </a:r>
                  <a:r>
                    <a:rPr kumimoji="1" lang="en-US" altLang="ja-JP" sz="1200" dirty="0" smtClean="0"/>
                    <a:t>38.13</a:t>
                  </a:r>
                  <a:r>
                    <a:rPr kumimoji="1" lang="ja-JP" altLang="en-US" sz="1200" dirty="0" smtClean="0"/>
                    <a:t>度</a:t>
                  </a:r>
                  <a:endParaRPr kumimoji="1" lang="ja-JP" altLang="en-US" sz="1200" dirty="0"/>
                </a:p>
              </p:txBody>
            </p:sp>
            <p:cxnSp>
              <p:nvCxnSpPr>
                <p:cNvPr id="36" name="直線矢印コネクタ 35"/>
                <p:cNvCxnSpPr/>
                <p:nvPr/>
              </p:nvCxnSpPr>
              <p:spPr>
                <a:xfrm>
                  <a:off x="1579371" y="2862957"/>
                  <a:ext cx="753522" cy="1588"/>
                </a:xfrm>
                <a:prstGeom prst="straightConnector1">
                  <a:avLst/>
                </a:prstGeom>
                <a:ln>
                  <a:solidFill>
                    <a:srgbClr val="FFFF00"/>
                  </a:solidFill>
                  <a:headEnd type="arrow"/>
                  <a:tailEnd type="arrow"/>
                </a:ln>
              </p:spPr>
              <p:style>
                <a:lnRef idx="2">
                  <a:schemeClr val="accent1"/>
                </a:lnRef>
                <a:fillRef idx="0">
                  <a:schemeClr val="accent1"/>
                </a:fillRef>
                <a:effectRef idx="1">
                  <a:schemeClr val="accent1"/>
                </a:effectRef>
                <a:fontRef idx="minor">
                  <a:schemeClr val="tx1"/>
                </a:fontRef>
              </p:style>
            </p:cxnSp>
          </p:grpSp>
        </p:grpSp>
      </p:grpSp>
      <p:pic>
        <p:nvPicPr>
          <p:cNvPr id="35" name="図 34" descr="ex1001.png"/>
          <p:cNvPicPr>
            <a:picLocks noChangeAspect="1"/>
          </p:cNvPicPr>
          <p:nvPr/>
        </p:nvPicPr>
        <p:blipFill>
          <a:blip r:embed="rId5"/>
          <a:stretch>
            <a:fillRect/>
          </a:stretch>
        </p:blipFill>
        <p:spPr>
          <a:xfrm>
            <a:off x="2715210" y="167100"/>
            <a:ext cx="7071360" cy="6136640"/>
          </a:xfrm>
          <a:prstGeom prst="rect">
            <a:avLst/>
          </a:prstGeom>
        </p:spPr>
      </p:pic>
      <p:sp>
        <p:nvSpPr>
          <p:cNvPr id="2" name="タイトル 1"/>
          <p:cNvSpPr>
            <a:spLocks noGrp="1"/>
          </p:cNvSpPr>
          <p:nvPr>
            <p:ph type="title"/>
          </p:nvPr>
        </p:nvSpPr>
        <p:spPr>
          <a:xfrm>
            <a:off x="250958" y="90086"/>
            <a:ext cx="2835108" cy="561240"/>
          </a:xfrm>
          <a:solidFill>
            <a:schemeClr val="accent6">
              <a:lumMod val="40000"/>
              <a:lumOff val="60000"/>
            </a:schemeClr>
          </a:solidFill>
          <a:ln w="38100" cap="flat" cmpd="sng" algn="ctr">
            <a:solidFill>
              <a:srgbClr val="FF0000"/>
            </a:solidFill>
            <a:prstDash val="solid"/>
            <a:miter lim="800000"/>
            <a:headEnd type="none" w="med" len="med"/>
            <a:tailEnd type="none" w="med" len="med"/>
          </a:ln>
        </p:spPr>
        <p:txBody>
          <a:bodyPr/>
          <a:lstStyle/>
          <a:p>
            <a:r>
              <a:rPr lang="ja-JP" altLang="en-US" sz="2800" dirty="0" smtClean="0"/>
              <a:t>津波の数値実験</a:t>
            </a:r>
            <a:endParaRPr lang="ja-JP" altLang="en-US" sz="2800" dirty="0"/>
          </a:p>
        </p:txBody>
      </p:sp>
      <p:grpSp>
        <p:nvGrpSpPr>
          <p:cNvPr id="24" name="図形グループ 23"/>
          <p:cNvGrpSpPr/>
          <p:nvPr/>
        </p:nvGrpSpPr>
        <p:grpSpPr>
          <a:xfrm>
            <a:off x="2815359" y="702307"/>
            <a:ext cx="6153170" cy="5180028"/>
            <a:chOff x="2793077" y="613187"/>
            <a:chExt cx="6153170" cy="5180028"/>
          </a:xfrm>
        </p:grpSpPr>
        <p:grpSp>
          <p:nvGrpSpPr>
            <p:cNvPr id="23" name="図形グループ 22"/>
            <p:cNvGrpSpPr/>
            <p:nvPr/>
          </p:nvGrpSpPr>
          <p:grpSpPr>
            <a:xfrm>
              <a:off x="3564335" y="3899758"/>
              <a:ext cx="5381912" cy="522782"/>
              <a:chOff x="3564335" y="3899758"/>
              <a:chExt cx="5381912" cy="522782"/>
            </a:xfrm>
          </p:grpSpPr>
          <p:cxnSp>
            <p:nvCxnSpPr>
              <p:cNvPr id="6" name="直線コネクタ 5"/>
              <p:cNvCxnSpPr/>
              <p:nvPr/>
            </p:nvCxnSpPr>
            <p:spPr>
              <a:xfrm>
                <a:off x="4345001" y="3910104"/>
                <a:ext cx="4601246" cy="512436"/>
              </a:xfrm>
              <a:prstGeom prst="line">
                <a:avLst/>
              </a:prstGeom>
              <a:ln w="19050" cap="flat" cmpd="sng" algn="ctr">
                <a:solidFill>
                  <a:srgbClr val="008000"/>
                </a:solidFill>
                <a:prstDash val="solid"/>
                <a:round/>
                <a:headEnd type="none" w="med" len="med"/>
                <a:tailEnd type="arrow" w="lg" len="lg"/>
              </a:ln>
            </p:spPr>
            <p:style>
              <a:lnRef idx="2">
                <a:schemeClr val="accent1"/>
              </a:lnRef>
              <a:fillRef idx="0">
                <a:schemeClr val="accent1"/>
              </a:fillRef>
              <a:effectRef idx="1">
                <a:schemeClr val="accent1"/>
              </a:effectRef>
              <a:fontRef idx="minor">
                <a:schemeClr val="tx1"/>
              </a:fontRef>
            </p:style>
          </p:cxnSp>
          <p:cxnSp>
            <p:nvCxnSpPr>
              <p:cNvPr id="8" name="直線コネクタ 7"/>
              <p:cNvCxnSpPr/>
              <p:nvPr/>
            </p:nvCxnSpPr>
            <p:spPr>
              <a:xfrm rot="5400000">
                <a:off x="3308911" y="4155182"/>
                <a:ext cx="512436" cy="1588"/>
              </a:xfrm>
              <a:prstGeom prst="line">
                <a:avLst/>
              </a:prstGeom>
              <a:ln w="19050" cap="flat" cmpd="sng" algn="ctr">
                <a:solidFill>
                  <a:srgbClr val="008000"/>
                </a:solidFill>
                <a:prstDash val="solid"/>
                <a:round/>
                <a:headEnd type="none" w="med" len="med"/>
                <a:tailEnd type="arrow" w="lg" len="lg"/>
              </a:ln>
            </p:spPr>
            <p:style>
              <a:lnRef idx="2">
                <a:schemeClr val="accent1"/>
              </a:lnRef>
              <a:fillRef idx="0">
                <a:schemeClr val="accent1"/>
              </a:fillRef>
              <a:effectRef idx="1">
                <a:schemeClr val="accent1"/>
              </a:effectRef>
              <a:fontRef idx="minor">
                <a:schemeClr val="tx1"/>
              </a:fontRef>
            </p:style>
          </p:cxnSp>
        </p:grpSp>
        <p:sp>
          <p:nvSpPr>
            <p:cNvPr id="9" name="テキスト ボックス 8"/>
            <p:cNvSpPr txBox="1"/>
            <p:nvPr/>
          </p:nvSpPr>
          <p:spPr>
            <a:xfrm>
              <a:off x="3815201" y="613187"/>
              <a:ext cx="3350033" cy="1031051"/>
            </a:xfrm>
            <a:prstGeom prst="rect">
              <a:avLst/>
            </a:prstGeom>
            <a:noFill/>
          </p:spPr>
          <p:txBody>
            <a:bodyPr wrap="none" rtlCol="0">
              <a:spAutoFit/>
            </a:bodyPr>
            <a:lstStyle/>
            <a:p>
              <a:r>
                <a:rPr lang="ja-JP" altLang="en-US" sz="1400" dirty="0" smtClean="0"/>
                <a:t>仙台空港沖</a:t>
              </a:r>
              <a:r>
                <a:rPr lang="en-US" altLang="ja-JP" sz="1400" dirty="0" smtClean="0"/>
                <a:t>(</a:t>
              </a:r>
              <a:r>
                <a:rPr lang="ja-JP" altLang="en-US" sz="1400" dirty="0" smtClean="0"/>
                <a:t>北緯</a:t>
              </a:r>
              <a:r>
                <a:rPr lang="en-US" altLang="ja-JP" sz="1400" dirty="0" smtClean="0"/>
                <a:t>38.13˚)</a:t>
              </a:r>
              <a:r>
                <a:rPr lang="ja-JP" altLang="en-US" sz="1400" dirty="0" smtClean="0"/>
                <a:t>海底</a:t>
              </a:r>
              <a:r>
                <a:rPr kumimoji="1" lang="ja-JP" altLang="en-US" sz="1400" dirty="0" smtClean="0"/>
                <a:t>地形</a:t>
              </a:r>
              <a:endParaRPr kumimoji="1" lang="en-US" altLang="ja-JP" sz="1400" dirty="0" smtClean="0"/>
            </a:p>
            <a:p>
              <a:pPr>
                <a:spcBef>
                  <a:spcPts val="300"/>
                </a:spcBef>
              </a:pPr>
              <a:r>
                <a:rPr lang="ja-JP" altLang="en-US" sz="1200" dirty="0" smtClean="0"/>
                <a:t>・</a:t>
              </a:r>
              <a:r>
                <a:rPr lang="ja-JP" altLang="en-US" sz="1000" dirty="0" smtClean="0"/>
                <a:t>海底水深データ：日本海洋データセンター</a:t>
              </a:r>
              <a:r>
                <a:rPr lang="en-US" altLang="ja-JP" sz="1000" dirty="0" smtClean="0"/>
                <a:t>(JODC)</a:t>
              </a:r>
            </a:p>
            <a:p>
              <a:r>
                <a:rPr lang="en-US" altLang="ja-JP" sz="1000" dirty="0" smtClean="0"/>
                <a:t>      http://jdoss1.jodc.go.jp/cgi-bin/1997/depth500_file.jp</a:t>
              </a:r>
            </a:p>
            <a:p>
              <a:pPr>
                <a:spcBef>
                  <a:spcPts val="300"/>
                </a:spcBef>
              </a:pPr>
              <a:r>
                <a:rPr lang="ja-JP" altLang="en-US" sz="1000" dirty="0" smtClean="0"/>
                <a:t>・地上標高データ：</a:t>
              </a:r>
              <a:r>
                <a:rPr lang="en-US" altLang="ja-JP" sz="1000" dirty="0" smtClean="0"/>
                <a:t>NASA</a:t>
              </a:r>
              <a:r>
                <a:rPr lang="ja-JP" altLang="en-US" sz="1000" dirty="0" smtClean="0"/>
                <a:t>スペースシャトル地形データ</a:t>
              </a:r>
              <a:endParaRPr lang="en-US" altLang="ja-JP" sz="1000" dirty="0" smtClean="0"/>
            </a:p>
            <a:p>
              <a:pPr>
                <a:spcBef>
                  <a:spcPts val="0"/>
                </a:spcBef>
              </a:pPr>
              <a:r>
                <a:rPr lang="en-US" altLang="ja-JP" sz="1000" dirty="0" smtClean="0"/>
                <a:t>               http://www2.jpl.nasa.gov/srtm/</a:t>
              </a:r>
            </a:p>
          </p:txBody>
        </p:sp>
        <p:grpSp>
          <p:nvGrpSpPr>
            <p:cNvPr id="21" name="図形グループ 20"/>
            <p:cNvGrpSpPr/>
            <p:nvPr/>
          </p:nvGrpSpPr>
          <p:grpSpPr>
            <a:xfrm>
              <a:off x="4033052" y="4534734"/>
              <a:ext cx="1107996" cy="556200"/>
              <a:chOff x="4033052" y="4534734"/>
              <a:chExt cx="1107996" cy="556200"/>
            </a:xfrm>
          </p:grpSpPr>
          <p:sp>
            <p:nvSpPr>
              <p:cNvPr id="10" name="テキスト ボックス 9"/>
              <p:cNvSpPr txBox="1"/>
              <p:nvPr/>
            </p:nvSpPr>
            <p:spPr>
              <a:xfrm>
                <a:off x="4033052" y="4534734"/>
                <a:ext cx="1107996" cy="369332"/>
              </a:xfrm>
              <a:prstGeom prst="rect">
                <a:avLst/>
              </a:prstGeom>
              <a:noFill/>
            </p:spPr>
            <p:txBody>
              <a:bodyPr wrap="none" rtlCol="0">
                <a:spAutoFit/>
              </a:bodyPr>
              <a:lstStyle/>
              <a:p>
                <a:r>
                  <a:rPr kumimoji="1" lang="ja-JP" altLang="en-US" dirty="0" smtClean="0"/>
                  <a:t>仙台空港</a:t>
                </a:r>
                <a:endParaRPr kumimoji="1" lang="ja-JP" altLang="en-US" dirty="0"/>
              </a:p>
            </p:txBody>
          </p:sp>
          <p:cxnSp>
            <p:nvCxnSpPr>
              <p:cNvPr id="12" name="直線コネクタ 11"/>
              <p:cNvCxnSpPr/>
              <p:nvPr/>
            </p:nvCxnSpPr>
            <p:spPr>
              <a:xfrm>
                <a:off x="4779501" y="4837226"/>
                <a:ext cx="300808" cy="253708"/>
              </a:xfrm>
              <a:prstGeom prst="line">
                <a:avLst/>
              </a:prstGeom>
              <a:ln w="19050" cap="flat" cmpd="sng" algn="ctr">
                <a:solidFill>
                  <a:schemeClr val="tx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grpSp>
          <p:nvGrpSpPr>
            <p:cNvPr id="20" name="図形グループ 19"/>
            <p:cNvGrpSpPr/>
            <p:nvPr/>
          </p:nvGrpSpPr>
          <p:grpSpPr>
            <a:xfrm>
              <a:off x="2793077" y="765407"/>
              <a:ext cx="478886" cy="5027808"/>
              <a:chOff x="2793077" y="765407"/>
              <a:chExt cx="478886" cy="5027808"/>
            </a:xfrm>
          </p:grpSpPr>
          <p:sp>
            <p:nvSpPr>
              <p:cNvPr id="15" name="テキスト ボックス 14"/>
              <p:cNvSpPr txBox="1"/>
              <p:nvPr/>
            </p:nvSpPr>
            <p:spPr>
              <a:xfrm rot="16200000">
                <a:off x="2540532" y="1017952"/>
                <a:ext cx="812868" cy="307777"/>
              </a:xfrm>
              <a:prstGeom prst="rect">
                <a:avLst/>
              </a:prstGeom>
              <a:noFill/>
            </p:spPr>
            <p:txBody>
              <a:bodyPr wrap="none" rtlCol="0">
                <a:spAutoFit/>
              </a:bodyPr>
              <a:lstStyle/>
              <a:p>
                <a:r>
                  <a:rPr kumimoji="1" lang="ja-JP" altLang="en-US" sz="1400" dirty="0" smtClean="0"/>
                  <a:t>水深</a:t>
                </a:r>
                <a:r>
                  <a:rPr kumimoji="1" lang="en-US" altLang="ja-JP" sz="1400" dirty="0" smtClean="0"/>
                  <a:t>(</a:t>
                </a:r>
                <a:r>
                  <a:rPr kumimoji="1" lang="en-US" altLang="ja-JP" sz="1400" dirty="0" err="1" smtClean="0"/>
                  <a:t>m</a:t>
                </a:r>
                <a:r>
                  <a:rPr kumimoji="1" lang="en-US" altLang="ja-JP" sz="1400" dirty="0" smtClean="0"/>
                  <a:t>)</a:t>
                </a:r>
                <a:endParaRPr kumimoji="1" lang="ja-JP" altLang="en-US" sz="1400" dirty="0"/>
              </a:p>
            </p:txBody>
          </p:sp>
          <p:sp>
            <p:nvSpPr>
              <p:cNvPr id="16" name="テキスト ボックス 15"/>
              <p:cNvSpPr txBox="1"/>
              <p:nvPr/>
            </p:nvSpPr>
            <p:spPr>
              <a:xfrm rot="16200000">
                <a:off x="2704072" y="3108712"/>
                <a:ext cx="812868" cy="307777"/>
              </a:xfrm>
              <a:prstGeom prst="rect">
                <a:avLst/>
              </a:prstGeom>
              <a:noFill/>
            </p:spPr>
            <p:txBody>
              <a:bodyPr wrap="none" rtlCol="0">
                <a:spAutoFit/>
              </a:bodyPr>
              <a:lstStyle/>
              <a:p>
                <a:r>
                  <a:rPr kumimoji="1" lang="ja-JP" altLang="en-US" sz="1400" dirty="0" smtClean="0"/>
                  <a:t>標高</a:t>
                </a:r>
                <a:r>
                  <a:rPr kumimoji="1" lang="en-US" altLang="ja-JP" sz="1400" dirty="0" smtClean="0"/>
                  <a:t>(</a:t>
                </a:r>
                <a:r>
                  <a:rPr kumimoji="1" lang="en-US" altLang="ja-JP" sz="1400" dirty="0" err="1" smtClean="0"/>
                  <a:t>m</a:t>
                </a:r>
                <a:r>
                  <a:rPr kumimoji="1" lang="en-US" altLang="ja-JP" sz="1400" dirty="0" smtClean="0"/>
                  <a:t>)</a:t>
                </a:r>
                <a:endParaRPr kumimoji="1" lang="ja-JP" altLang="en-US" sz="1400" dirty="0"/>
              </a:p>
            </p:txBody>
          </p:sp>
          <p:sp>
            <p:nvSpPr>
              <p:cNvPr id="17" name="テキスト ボックス 16"/>
              <p:cNvSpPr txBox="1"/>
              <p:nvPr/>
            </p:nvSpPr>
            <p:spPr>
              <a:xfrm rot="16200000">
                <a:off x="2711641" y="5232892"/>
                <a:ext cx="812868" cy="307777"/>
              </a:xfrm>
              <a:prstGeom prst="rect">
                <a:avLst/>
              </a:prstGeom>
              <a:noFill/>
            </p:spPr>
            <p:txBody>
              <a:bodyPr wrap="none" rtlCol="0">
                <a:spAutoFit/>
              </a:bodyPr>
              <a:lstStyle/>
              <a:p>
                <a:r>
                  <a:rPr lang="ja-JP" altLang="en-US" sz="1400" dirty="0" smtClean="0"/>
                  <a:t>標高</a:t>
                </a:r>
                <a:r>
                  <a:rPr kumimoji="1" lang="en-US" altLang="ja-JP" sz="1400" dirty="0" smtClean="0"/>
                  <a:t>(</a:t>
                </a:r>
                <a:r>
                  <a:rPr kumimoji="1" lang="en-US" altLang="ja-JP" sz="1400" dirty="0" err="1" smtClean="0"/>
                  <a:t>m</a:t>
                </a:r>
                <a:r>
                  <a:rPr kumimoji="1" lang="en-US" altLang="ja-JP" sz="1400" dirty="0" smtClean="0"/>
                  <a:t>)</a:t>
                </a:r>
                <a:endParaRPr kumimoji="1" lang="ja-JP" altLang="en-US" sz="1400" dirty="0"/>
              </a:p>
            </p:txBody>
          </p:sp>
        </p:grpSp>
        <p:grpSp>
          <p:nvGrpSpPr>
            <p:cNvPr id="22" name="図形グループ 21"/>
            <p:cNvGrpSpPr/>
            <p:nvPr/>
          </p:nvGrpSpPr>
          <p:grpSpPr>
            <a:xfrm>
              <a:off x="7599492" y="684746"/>
              <a:ext cx="1005403" cy="519132"/>
              <a:chOff x="7599492" y="684746"/>
              <a:chExt cx="1005403" cy="519132"/>
            </a:xfrm>
          </p:grpSpPr>
          <p:sp>
            <p:nvSpPr>
              <p:cNvPr id="18" name="星 5 17"/>
              <p:cNvSpPr/>
              <p:nvPr/>
            </p:nvSpPr>
            <p:spPr>
              <a:xfrm>
                <a:off x="7765279" y="973155"/>
                <a:ext cx="267385" cy="230723"/>
              </a:xfrm>
              <a:prstGeom prst="star5">
                <a:avLst/>
              </a:prstGeom>
              <a:solidFill>
                <a:srgbClr val="FFFF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p:nvSpPr>
            <p:spPr>
              <a:xfrm>
                <a:off x="7599492" y="684746"/>
                <a:ext cx="1005403" cy="338554"/>
              </a:xfrm>
              <a:prstGeom prst="rect">
                <a:avLst/>
              </a:prstGeom>
              <a:noFill/>
            </p:spPr>
            <p:txBody>
              <a:bodyPr wrap="none" rtlCol="0">
                <a:spAutoFit/>
              </a:bodyPr>
              <a:lstStyle/>
              <a:p>
                <a:r>
                  <a:rPr lang="ja-JP" altLang="en-US" sz="1600" dirty="0" smtClean="0"/>
                  <a:t>震源位置</a:t>
                </a:r>
                <a:endParaRPr kumimoji="1" lang="ja-JP" altLang="en-US" sz="1600" dirty="0"/>
              </a:p>
            </p:txBody>
          </p:sp>
        </p:grpSp>
      </p:grpSp>
      <p:sp>
        <p:nvSpPr>
          <p:cNvPr id="32" name="テキスト ボックス 31"/>
          <p:cNvSpPr txBox="1"/>
          <p:nvPr/>
        </p:nvSpPr>
        <p:spPr>
          <a:xfrm>
            <a:off x="201134" y="833185"/>
            <a:ext cx="2413489" cy="1384995"/>
          </a:xfrm>
          <a:prstGeom prst="rect">
            <a:avLst/>
          </a:prstGeom>
          <a:solidFill>
            <a:schemeClr val="bg1"/>
          </a:solidFill>
          <a:ln w="19050" cap="flat" cmpd="sng" algn="ctr">
            <a:solidFill>
              <a:srgbClr val="0000FF"/>
            </a:solidFill>
            <a:prstDash val="solid"/>
            <a:round/>
            <a:headEnd type="none" w="med" len="med"/>
            <a:tailEnd type="none" w="med" len="med"/>
          </a:ln>
          <a:effectLst>
            <a:outerShdw blurRad="50800" dist="38100" dir="2700000">
              <a:srgbClr val="000000">
                <a:alpha val="43000"/>
              </a:srgbClr>
            </a:outerShdw>
          </a:effectLst>
        </p:spPr>
        <p:txBody>
          <a:bodyPr wrap="square" rtlCol="0">
            <a:spAutoFit/>
          </a:bodyPr>
          <a:lstStyle/>
          <a:p>
            <a:r>
              <a:rPr lang="ja-JP" altLang="en-US" sz="1600" dirty="0" smtClean="0"/>
              <a:t>仙台空港を横切る緯度線</a:t>
            </a:r>
            <a:endParaRPr lang="en-US" altLang="ja-JP" sz="1600" dirty="0" smtClean="0"/>
          </a:p>
          <a:p>
            <a:r>
              <a:rPr lang="ja-JP" altLang="en-US" sz="1600" dirty="0" smtClean="0"/>
              <a:t>に</a:t>
            </a:r>
            <a:r>
              <a:rPr kumimoji="1" lang="ja-JP" altLang="en-US" sz="1600" dirty="0" smtClean="0"/>
              <a:t>沿って伝播する津波の数値実験</a:t>
            </a:r>
            <a:r>
              <a:rPr lang="en-US" altLang="ja-JP" sz="1600" dirty="0" smtClean="0"/>
              <a:t> </a:t>
            </a:r>
            <a:r>
              <a:rPr kumimoji="1" lang="en-US" altLang="ja-JP" sz="1200" dirty="0" smtClean="0"/>
              <a:t>(</a:t>
            </a:r>
            <a:r>
              <a:rPr lang="ja-JP" altLang="en-US" sz="1200" dirty="0" smtClean="0"/>
              <a:t>注意：一次元方向だけを考慮した計算なので、津波の水平二次元的な広がりは再現できない。）</a:t>
            </a:r>
            <a:endParaRPr lang="en-US" altLang="ja-JP" sz="1200" dirty="0" smtClean="0"/>
          </a:p>
        </p:txBody>
      </p:sp>
      <p:sp>
        <p:nvSpPr>
          <p:cNvPr id="42" name="正方形/長方形 41"/>
          <p:cNvSpPr/>
          <p:nvPr/>
        </p:nvSpPr>
        <p:spPr>
          <a:xfrm>
            <a:off x="3592381" y="2451730"/>
            <a:ext cx="747650" cy="1548288"/>
          </a:xfrm>
          <a:prstGeom prst="rect">
            <a:avLst/>
          </a:prstGeom>
          <a:solidFill>
            <a:schemeClr val="tx2">
              <a:lumMod val="40000"/>
              <a:lumOff val="60000"/>
              <a:alpha val="18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6756666" y="2564631"/>
            <a:ext cx="2177023" cy="553998"/>
          </a:xfrm>
          <a:prstGeom prst="rect">
            <a:avLst/>
          </a:prstGeom>
          <a:noFill/>
        </p:spPr>
        <p:txBody>
          <a:bodyPr wrap="none" rtlCol="0">
            <a:spAutoFit/>
          </a:bodyPr>
          <a:lstStyle/>
          <a:p>
            <a:r>
              <a:rPr lang="ja-JP" altLang="en-US" sz="1000" dirty="0" smtClean="0"/>
              <a:t>津波の初期波形として、震源位置を</a:t>
            </a:r>
            <a:endParaRPr lang="en-US" altLang="ja-JP" sz="1000" dirty="0" smtClean="0"/>
          </a:p>
          <a:p>
            <a:r>
              <a:rPr lang="ja-JP" altLang="en-US" sz="1000" dirty="0" smtClean="0"/>
              <a:t>中心とした波高が</a:t>
            </a:r>
            <a:r>
              <a:rPr lang="en-US" altLang="ja-JP" sz="1000" dirty="0" smtClean="0"/>
              <a:t>5m, </a:t>
            </a:r>
            <a:r>
              <a:rPr lang="ja-JP" altLang="en-US" sz="1000" dirty="0" smtClean="0"/>
              <a:t>幅が約</a:t>
            </a:r>
            <a:r>
              <a:rPr lang="en-US" altLang="ja-JP" sz="1000" dirty="0" smtClean="0"/>
              <a:t>100km</a:t>
            </a:r>
          </a:p>
          <a:p>
            <a:r>
              <a:rPr lang="ja-JP" altLang="en-US" sz="1000" dirty="0" smtClean="0"/>
              <a:t>の三角形の盛り上がりを仮定した</a:t>
            </a:r>
            <a:r>
              <a:rPr kumimoji="1" lang="ja-JP" altLang="en-US" sz="1000" dirty="0" smtClean="0"/>
              <a:t>。</a:t>
            </a:r>
            <a:endParaRPr kumimoji="1" lang="en-US" altLang="ja-JP" sz="1000" dirty="0" smtClean="0"/>
          </a:p>
        </p:txBody>
      </p:sp>
      <p:sp>
        <p:nvSpPr>
          <p:cNvPr id="44" name="テキスト ボックス 43"/>
          <p:cNvSpPr txBox="1"/>
          <p:nvPr/>
        </p:nvSpPr>
        <p:spPr>
          <a:xfrm>
            <a:off x="7168883" y="4560797"/>
            <a:ext cx="1620957" cy="307777"/>
          </a:xfrm>
          <a:prstGeom prst="rect">
            <a:avLst/>
          </a:prstGeom>
          <a:noFill/>
        </p:spPr>
        <p:txBody>
          <a:bodyPr wrap="none" rtlCol="0">
            <a:spAutoFit/>
          </a:bodyPr>
          <a:lstStyle/>
          <a:p>
            <a:r>
              <a:rPr kumimoji="1" lang="ja-JP" altLang="en-US" sz="1400" dirty="0" smtClean="0"/>
              <a:t>海岸付近の拡大図</a:t>
            </a:r>
            <a:endParaRPr kumimoji="1" lang="ja-JP" altLang="en-US" sz="1400" dirty="0"/>
          </a:p>
        </p:txBody>
      </p:sp>
      <p:sp>
        <p:nvSpPr>
          <p:cNvPr id="45" name="テキスト ボックス 44"/>
          <p:cNvSpPr txBox="1"/>
          <p:nvPr/>
        </p:nvSpPr>
        <p:spPr>
          <a:xfrm>
            <a:off x="50420" y="4467906"/>
            <a:ext cx="2928480" cy="1538883"/>
          </a:xfrm>
          <a:prstGeom prst="rect">
            <a:avLst/>
          </a:prstGeom>
          <a:solidFill>
            <a:schemeClr val="bg1"/>
          </a:solidFill>
          <a:ln>
            <a:solidFill>
              <a:srgbClr val="FF0000"/>
            </a:solidFill>
          </a:ln>
          <a:effectLst>
            <a:outerShdw blurRad="50800" dist="38100" dir="2700000">
              <a:srgbClr val="000000">
                <a:alpha val="43000"/>
              </a:srgbClr>
            </a:outerShdw>
          </a:effectLst>
        </p:spPr>
        <p:txBody>
          <a:bodyPr wrap="square" rtlCol="0">
            <a:spAutoFit/>
          </a:bodyPr>
          <a:lstStyle/>
          <a:p>
            <a:r>
              <a:rPr lang="ja-JP" altLang="en-US" sz="1200" dirty="0" smtClean="0"/>
              <a:t>・津波は海岸に近づくにつれ徐々にゆっくり</a:t>
            </a:r>
            <a:endParaRPr lang="en-US" altLang="ja-JP" sz="1200" dirty="0" smtClean="0"/>
          </a:p>
          <a:p>
            <a:r>
              <a:rPr lang="ja-JP" altLang="ja-JP" sz="1200" dirty="0" smtClean="0"/>
              <a:t>　</a:t>
            </a:r>
            <a:r>
              <a:rPr lang="ja-JP" altLang="en-US" sz="1200" dirty="0" smtClean="0"/>
              <a:t>進行しながら急峻に立ち上がる。</a:t>
            </a:r>
            <a:endParaRPr lang="en-US" altLang="ja-JP" sz="1200" dirty="0" smtClean="0"/>
          </a:p>
          <a:p>
            <a:pPr>
              <a:spcBef>
                <a:spcPts val="600"/>
              </a:spcBef>
            </a:pPr>
            <a:r>
              <a:rPr lang="ja-JP" altLang="en-US" sz="1200" dirty="0" smtClean="0"/>
              <a:t>・津波は地震後約</a:t>
            </a:r>
            <a:r>
              <a:rPr lang="en-US" altLang="ja-JP" sz="1200" dirty="0" smtClean="0"/>
              <a:t>65</a:t>
            </a:r>
            <a:r>
              <a:rPr lang="ja-JP" altLang="en-US" sz="1200" dirty="0" smtClean="0"/>
              <a:t>分で海岸に到達し、</a:t>
            </a:r>
            <a:endParaRPr lang="en-US" altLang="ja-JP" sz="1200" dirty="0" smtClean="0"/>
          </a:p>
          <a:p>
            <a:r>
              <a:rPr lang="ja-JP" altLang="en-US" sz="1200" dirty="0" smtClean="0"/>
              <a:t>　</a:t>
            </a:r>
            <a:r>
              <a:rPr lang="en-US" altLang="ja-JP" sz="1200" dirty="0" smtClean="0"/>
              <a:t>10m</a:t>
            </a:r>
            <a:r>
              <a:rPr lang="ja-JP" altLang="en-US" sz="1200" dirty="0" smtClean="0"/>
              <a:t>以上の高さに跳ね上がる。</a:t>
            </a:r>
            <a:endParaRPr lang="en-US" altLang="ja-JP" sz="1200" dirty="0" smtClean="0"/>
          </a:p>
          <a:p>
            <a:pPr>
              <a:spcBef>
                <a:spcPts val="600"/>
              </a:spcBef>
            </a:pPr>
            <a:r>
              <a:rPr lang="ja-JP" altLang="en-US" sz="1200" dirty="0" smtClean="0"/>
              <a:t>・津波の大部分は海岸で反射して外洋に</a:t>
            </a:r>
            <a:endParaRPr lang="en-US" altLang="ja-JP" sz="1200" dirty="0" smtClean="0"/>
          </a:p>
          <a:p>
            <a:pPr>
              <a:spcBef>
                <a:spcPts val="0"/>
              </a:spcBef>
            </a:pPr>
            <a:r>
              <a:rPr lang="ja-JP" altLang="ja-JP" sz="1200" dirty="0" smtClean="0"/>
              <a:t>　</a:t>
            </a:r>
            <a:r>
              <a:rPr lang="ja-JP" altLang="en-US" sz="1200" dirty="0" smtClean="0"/>
              <a:t>戻っていくが、一部分が海岸を乗り越え</a:t>
            </a:r>
            <a:endParaRPr lang="en-US" altLang="ja-JP" sz="1200" dirty="0" smtClean="0"/>
          </a:p>
          <a:p>
            <a:pPr>
              <a:spcBef>
                <a:spcPts val="0"/>
              </a:spcBef>
            </a:pPr>
            <a:r>
              <a:rPr lang="en-US" altLang="ja-JP" sz="1200" dirty="0" smtClean="0"/>
              <a:t>  </a:t>
            </a:r>
            <a:r>
              <a:rPr lang="ja-JP" altLang="en-US" sz="1200" dirty="0" smtClean="0"/>
              <a:t>て内陸の約</a:t>
            </a:r>
            <a:r>
              <a:rPr lang="en-US" altLang="ja-JP" sz="1200" dirty="0" smtClean="0"/>
              <a:t>5km</a:t>
            </a:r>
            <a:r>
              <a:rPr lang="ja-JP" altLang="en-US" sz="1200" dirty="0" smtClean="0"/>
              <a:t>の地点にまで</a:t>
            </a:r>
            <a:r>
              <a:rPr kumimoji="1" lang="ja-JP" altLang="en-US" sz="1200" dirty="0" smtClean="0"/>
              <a:t>進行する。</a:t>
            </a:r>
            <a:endParaRPr kumimoji="1" lang="en-US" altLang="ja-JP" sz="1200" dirty="0" smtClean="0"/>
          </a:p>
        </p:txBody>
      </p:sp>
      <p:sp>
        <p:nvSpPr>
          <p:cNvPr id="46" name="テキスト ボックス 45"/>
          <p:cNvSpPr txBox="1"/>
          <p:nvPr/>
        </p:nvSpPr>
        <p:spPr>
          <a:xfrm>
            <a:off x="204720" y="6271760"/>
            <a:ext cx="3508893" cy="276999"/>
          </a:xfrm>
          <a:prstGeom prst="rect">
            <a:avLst/>
          </a:prstGeom>
          <a:noFill/>
        </p:spPr>
        <p:txBody>
          <a:bodyPr wrap="none" rtlCol="0">
            <a:spAutoFit/>
          </a:bodyPr>
          <a:lstStyle/>
          <a:p>
            <a:r>
              <a:rPr lang="ja-JP" altLang="en-US" sz="1200" dirty="0" smtClean="0"/>
              <a:t>実際に起きた</a:t>
            </a:r>
            <a:r>
              <a:rPr kumimoji="1" lang="ja-JP" altLang="en-US" sz="1200" dirty="0" smtClean="0"/>
              <a:t>津波の振る舞いと</a:t>
            </a:r>
            <a:r>
              <a:rPr lang="ja-JP" altLang="en-US" sz="1200" dirty="0" smtClean="0"/>
              <a:t>大まかに</a:t>
            </a:r>
            <a:r>
              <a:rPr kumimoji="1" lang="ja-JP" altLang="en-US" sz="1200" dirty="0" smtClean="0"/>
              <a:t>一致する。</a:t>
            </a:r>
            <a:endParaRPr kumimoji="1" lang="ja-JP" altLang="en-US" sz="1200" dirty="0"/>
          </a:p>
        </p:txBody>
      </p:sp>
      <p:cxnSp>
        <p:nvCxnSpPr>
          <p:cNvPr id="50" name="直線矢印コネクタ 49"/>
          <p:cNvCxnSpPr/>
          <p:nvPr/>
        </p:nvCxnSpPr>
        <p:spPr>
          <a:xfrm rot="16200000" flipV="1">
            <a:off x="1382601" y="6149595"/>
            <a:ext cx="306000" cy="1588"/>
          </a:xfrm>
          <a:prstGeom prst="straightConnector1">
            <a:avLst/>
          </a:prstGeom>
          <a:ln w="28575" cap="flat" cmpd="sng" algn="ctr">
            <a:solidFill>
              <a:schemeClr val="tx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7" name="テキスト ボックス 36"/>
          <p:cNvSpPr txBox="1"/>
          <p:nvPr/>
        </p:nvSpPr>
        <p:spPr>
          <a:xfrm>
            <a:off x="5106855" y="2870913"/>
            <a:ext cx="1441821" cy="584776"/>
          </a:xfrm>
          <a:prstGeom prst="rect">
            <a:avLst/>
          </a:prstGeom>
          <a:ln w="38100" cap="flat" cmpd="sng" algn="ctr">
            <a:solidFill>
              <a:srgbClr val="FF0000"/>
            </a:solidFill>
            <a:prstDash val="solid"/>
            <a:round/>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rtlCol="0">
            <a:spAutoFit/>
          </a:bodyPr>
          <a:lstStyle/>
          <a:p>
            <a:r>
              <a:rPr kumimoji="1" lang="en-US" altLang="ja-JP" sz="3200" dirty="0" smtClean="0"/>
              <a:t>Movie4</a:t>
            </a:r>
            <a:endParaRPr kumimoji="1" lang="ja-JP" altLang="en-US" sz="3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descr="ex1180.png"/>
          <p:cNvPicPr>
            <a:picLocks noChangeAspect="1"/>
          </p:cNvPicPr>
          <p:nvPr/>
        </p:nvPicPr>
        <p:blipFill>
          <a:blip r:embed="rId2"/>
          <a:stretch>
            <a:fillRect/>
          </a:stretch>
        </p:blipFill>
        <p:spPr>
          <a:xfrm>
            <a:off x="4033946" y="3781432"/>
            <a:ext cx="5689600" cy="2247900"/>
          </a:xfrm>
          <a:prstGeom prst="rect">
            <a:avLst/>
          </a:prstGeom>
        </p:spPr>
      </p:pic>
      <p:pic>
        <p:nvPicPr>
          <p:cNvPr id="23" name="図 22" descr="ELE0-0.png"/>
          <p:cNvPicPr>
            <a:picLocks noChangeAspect="1"/>
          </p:cNvPicPr>
          <p:nvPr/>
        </p:nvPicPr>
        <p:blipFill>
          <a:blip r:embed="rId3"/>
          <a:stretch>
            <a:fillRect/>
          </a:stretch>
        </p:blipFill>
        <p:spPr>
          <a:xfrm>
            <a:off x="351925" y="3683634"/>
            <a:ext cx="4110228" cy="2362200"/>
          </a:xfrm>
          <a:prstGeom prst="rect">
            <a:avLst/>
          </a:prstGeom>
        </p:spPr>
      </p:pic>
      <p:pic>
        <p:nvPicPr>
          <p:cNvPr id="19" name="図 18" descr="201103_Tsunami_DrSatake-1.png"/>
          <p:cNvPicPr>
            <a:picLocks noChangeAspect="1"/>
          </p:cNvPicPr>
          <p:nvPr/>
        </p:nvPicPr>
        <p:blipFill>
          <a:blip r:embed="rId4"/>
          <a:stretch>
            <a:fillRect/>
          </a:stretch>
        </p:blipFill>
        <p:spPr>
          <a:xfrm>
            <a:off x="5065180" y="141147"/>
            <a:ext cx="2263140" cy="3731895"/>
          </a:xfrm>
          <a:prstGeom prst="rect">
            <a:avLst/>
          </a:prstGeom>
        </p:spPr>
      </p:pic>
      <p:pic>
        <p:nvPicPr>
          <p:cNvPr id="17" name="図 16" descr="ex9b1100.png"/>
          <p:cNvPicPr>
            <a:picLocks noChangeAspect="1"/>
          </p:cNvPicPr>
          <p:nvPr/>
        </p:nvPicPr>
        <p:blipFill>
          <a:blip r:embed="rId5"/>
          <a:stretch>
            <a:fillRect/>
          </a:stretch>
        </p:blipFill>
        <p:spPr>
          <a:xfrm>
            <a:off x="65560" y="255664"/>
            <a:ext cx="4861560" cy="2821940"/>
          </a:xfrm>
          <a:prstGeom prst="rect">
            <a:avLst/>
          </a:prstGeom>
        </p:spPr>
      </p:pic>
      <p:sp>
        <p:nvSpPr>
          <p:cNvPr id="4" name="テキスト ボックス 3"/>
          <p:cNvSpPr txBox="1"/>
          <p:nvPr/>
        </p:nvSpPr>
        <p:spPr>
          <a:xfrm>
            <a:off x="463013" y="141128"/>
            <a:ext cx="3813865" cy="338554"/>
          </a:xfrm>
          <a:prstGeom prst="rect">
            <a:avLst/>
          </a:prstGeom>
          <a:solidFill>
            <a:schemeClr val="accent6">
              <a:lumMod val="40000"/>
              <a:lumOff val="60000"/>
            </a:schemeClr>
          </a:solidFill>
        </p:spPr>
        <p:txBody>
          <a:bodyPr wrap="none" rtlCol="0">
            <a:spAutoFit/>
          </a:bodyPr>
          <a:lstStyle/>
          <a:p>
            <a:r>
              <a:rPr kumimoji="1" lang="ja-JP" altLang="en-US" sz="1600" dirty="0" smtClean="0"/>
              <a:t>二次元面上を伝播する海洋波の数値実験</a:t>
            </a:r>
            <a:endParaRPr kumimoji="1" lang="ja-JP" altLang="en-US" sz="1600" dirty="0"/>
          </a:p>
        </p:txBody>
      </p:sp>
      <p:sp>
        <p:nvSpPr>
          <p:cNvPr id="5" name="テキスト ボックス 4"/>
          <p:cNvSpPr txBox="1"/>
          <p:nvPr/>
        </p:nvSpPr>
        <p:spPr>
          <a:xfrm>
            <a:off x="5579481" y="3570075"/>
            <a:ext cx="2646878" cy="338554"/>
          </a:xfrm>
          <a:prstGeom prst="rect">
            <a:avLst/>
          </a:prstGeom>
          <a:solidFill>
            <a:schemeClr val="accent6">
              <a:lumMod val="40000"/>
              <a:lumOff val="60000"/>
            </a:schemeClr>
          </a:solidFill>
        </p:spPr>
        <p:txBody>
          <a:bodyPr wrap="none" rtlCol="0">
            <a:spAutoFit/>
          </a:bodyPr>
          <a:lstStyle/>
          <a:p>
            <a:r>
              <a:rPr lang="ja-JP" altLang="en-US" sz="1600" dirty="0" smtClean="0"/>
              <a:t>海洋の風成循環の数値実験</a:t>
            </a:r>
            <a:endParaRPr kumimoji="1" lang="ja-JP" altLang="en-US" sz="1600" dirty="0"/>
          </a:p>
        </p:txBody>
      </p:sp>
      <p:sp>
        <p:nvSpPr>
          <p:cNvPr id="6" name="テキスト ボックス 5"/>
          <p:cNvSpPr txBox="1"/>
          <p:nvPr/>
        </p:nvSpPr>
        <p:spPr>
          <a:xfrm>
            <a:off x="4419543" y="5900752"/>
            <a:ext cx="5013512" cy="830997"/>
          </a:xfrm>
          <a:prstGeom prst="rect">
            <a:avLst/>
          </a:prstGeom>
          <a:noFill/>
        </p:spPr>
        <p:txBody>
          <a:bodyPr wrap="none" rtlCol="0">
            <a:spAutoFit/>
          </a:bodyPr>
          <a:lstStyle/>
          <a:p>
            <a:r>
              <a:rPr kumimoji="1" lang="ja-JP" altLang="en-US" sz="1200" dirty="0" smtClean="0"/>
              <a:t>偏西風と貿易風によって駆動される風成循環の数値実験の結果。</a:t>
            </a:r>
            <a:endParaRPr kumimoji="1" lang="en-US" altLang="ja-JP" sz="1200" dirty="0" smtClean="0"/>
          </a:p>
          <a:p>
            <a:r>
              <a:rPr lang="ja-JP" altLang="en-US" sz="1200" dirty="0" smtClean="0"/>
              <a:t>風が吹き始めた</a:t>
            </a:r>
            <a:r>
              <a:rPr lang="en-US" altLang="en-US" sz="1200" dirty="0" smtClean="0"/>
              <a:t>後の</a:t>
            </a:r>
            <a:r>
              <a:rPr lang="ja-JP" altLang="en-US" sz="1200" dirty="0" smtClean="0"/>
              <a:t>海面の盛り上がりと流れの分布の時間発展を示す。</a:t>
            </a:r>
            <a:endParaRPr lang="en-US" altLang="ja-JP" sz="1200" dirty="0" smtClean="0"/>
          </a:p>
          <a:p>
            <a:r>
              <a:rPr kumimoji="1" lang="ja-JP" altLang="en-US" sz="1200" dirty="0" smtClean="0"/>
              <a:t>海面の盛り上がり</a:t>
            </a:r>
            <a:r>
              <a:rPr lang="ja-JP" altLang="en-US" sz="1200" dirty="0" smtClean="0"/>
              <a:t>が西方</a:t>
            </a:r>
            <a:r>
              <a:rPr kumimoji="1" lang="ja-JP" altLang="en-US" sz="1200" dirty="0" smtClean="0"/>
              <a:t>に移動し、それに伴</a:t>
            </a:r>
            <a:r>
              <a:rPr lang="en-US" altLang="en-US" sz="1200" dirty="0" smtClean="0"/>
              <a:t>い</a:t>
            </a:r>
            <a:r>
              <a:rPr kumimoji="1" lang="ja-JP" altLang="en-US" sz="1200" dirty="0" smtClean="0"/>
              <a:t>強い流れが西岸</a:t>
            </a:r>
            <a:r>
              <a:rPr lang="ja-JP" altLang="en-US" sz="1200" dirty="0" smtClean="0"/>
              <a:t>付近</a:t>
            </a:r>
            <a:endParaRPr lang="en-US" altLang="ja-JP" sz="1200" dirty="0" smtClean="0"/>
          </a:p>
          <a:p>
            <a:r>
              <a:rPr lang="ja-JP" altLang="en-US" sz="1200" dirty="0" smtClean="0"/>
              <a:t>に集中する。この西岸の強い流れが黒潮やガルフストリームに対応する。</a:t>
            </a:r>
            <a:endParaRPr kumimoji="1" lang="ja-JP" altLang="en-US" sz="1200" dirty="0"/>
          </a:p>
        </p:txBody>
      </p:sp>
      <p:sp>
        <p:nvSpPr>
          <p:cNvPr id="7" name="テキスト ボックス 6"/>
          <p:cNvSpPr txBox="1"/>
          <p:nvPr/>
        </p:nvSpPr>
        <p:spPr>
          <a:xfrm>
            <a:off x="351925" y="2759292"/>
            <a:ext cx="4006225" cy="461665"/>
          </a:xfrm>
          <a:prstGeom prst="rect">
            <a:avLst/>
          </a:prstGeom>
          <a:noFill/>
        </p:spPr>
        <p:txBody>
          <a:bodyPr wrap="none" rtlCol="0">
            <a:spAutoFit/>
          </a:bodyPr>
          <a:lstStyle/>
          <a:p>
            <a:r>
              <a:rPr kumimoji="1" lang="ja-JP" altLang="en-US" sz="1200" dirty="0" smtClean="0"/>
              <a:t>前スライドで示した</a:t>
            </a:r>
            <a:r>
              <a:rPr kumimoji="1" lang="en-US" altLang="ja-JP" sz="1200" dirty="0" smtClean="0"/>
              <a:t>1</a:t>
            </a:r>
            <a:r>
              <a:rPr kumimoji="1" lang="ja-JP" altLang="en-US" sz="1200" dirty="0" smtClean="0"/>
              <a:t>次元の海洋波</a:t>
            </a:r>
            <a:r>
              <a:rPr lang="ja-JP" altLang="en-US" sz="1200" dirty="0" smtClean="0"/>
              <a:t>の数値実験と同じ原理で</a:t>
            </a:r>
            <a:endParaRPr lang="en-US" altLang="ja-JP" sz="1200" dirty="0" smtClean="0"/>
          </a:p>
          <a:p>
            <a:r>
              <a:rPr lang="en-US" altLang="ja-JP" sz="1200" dirty="0" smtClean="0"/>
              <a:t>2</a:t>
            </a:r>
            <a:r>
              <a:rPr kumimoji="1" lang="ja-JP" altLang="en-US" sz="1200" dirty="0" smtClean="0"/>
              <a:t>次元平面上の海洋波</a:t>
            </a:r>
            <a:r>
              <a:rPr lang="ja-JP" altLang="en-US" sz="1200" dirty="0" smtClean="0"/>
              <a:t>をふるまいも再現できる</a:t>
            </a:r>
            <a:r>
              <a:rPr kumimoji="1" lang="ja-JP" altLang="en-US" sz="1200" dirty="0" smtClean="0"/>
              <a:t>。</a:t>
            </a:r>
            <a:endParaRPr kumimoji="1" lang="ja-JP" altLang="en-US" sz="1200" dirty="0"/>
          </a:p>
        </p:txBody>
      </p:sp>
      <p:sp>
        <p:nvSpPr>
          <p:cNvPr id="9" name="テキスト ボックス 8"/>
          <p:cNvSpPr txBox="1"/>
          <p:nvPr/>
        </p:nvSpPr>
        <p:spPr>
          <a:xfrm>
            <a:off x="5297304" y="40868"/>
            <a:ext cx="3300904" cy="677108"/>
          </a:xfrm>
          <a:prstGeom prst="rect">
            <a:avLst/>
          </a:prstGeom>
          <a:solidFill>
            <a:schemeClr val="accent6">
              <a:lumMod val="40000"/>
              <a:lumOff val="60000"/>
            </a:schemeClr>
          </a:solidFill>
        </p:spPr>
        <p:txBody>
          <a:bodyPr wrap="none" rtlCol="0">
            <a:spAutoFit/>
          </a:bodyPr>
          <a:lstStyle/>
          <a:p>
            <a:pPr algn="ctr"/>
            <a:r>
              <a:rPr kumimoji="1" lang="ja-JP" altLang="en-US" sz="1600" dirty="0" smtClean="0"/>
              <a:t>津波の数値シミュレーション</a:t>
            </a:r>
            <a:endParaRPr kumimoji="1" lang="en-US" altLang="ja-JP" sz="1600" dirty="0" smtClean="0"/>
          </a:p>
          <a:p>
            <a:pPr algn="ctr"/>
            <a:r>
              <a:rPr lang="ja-JP" altLang="en-US" sz="1200" dirty="0" smtClean="0"/>
              <a:t>東京大学地震研究所 佐竹健治教授による</a:t>
            </a:r>
            <a:endParaRPr lang="en-US" altLang="ja-JP" sz="1200" dirty="0" smtClean="0"/>
          </a:p>
          <a:p>
            <a:pPr algn="ctr"/>
            <a:r>
              <a:rPr lang="en-US" altLang="ja-JP" sz="1000" dirty="0" smtClean="0"/>
              <a:t>http://outreach.eri.u-tokyo.ac.jp/eqvolc/201103_tohoku/</a:t>
            </a:r>
            <a:endParaRPr lang="ja-JP" altLang="en-US" sz="1000" dirty="0" smtClean="0"/>
          </a:p>
        </p:txBody>
      </p:sp>
      <p:sp>
        <p:nvSpPr>
          <p:cNvPr id="11" name="テキスト ボックス 10"/>
          <p:cNvSpPr txBox="1"/>
          <p:nvPr/>
        </p:nvSpPr>
        <p:spPr>
          <a:xfrm>
            <a:off x="7289679" y="1815806"/>
            <a:ext cx="1921167" cy="1015663"/>
          </a:xfrm>
          <a:prstGeom prst="rect">
            <a:avLst/>
          </a:prstGeom>
          <a:noFill/>
        </p:spPr>
        <p:txBody>
          <a:bodyPr wrap="square" rtlCol="0">
            <a:spAutoFit/>
          </a:bodyPr>
          <a:lstStyle/>
          <a:p>
            <a:r>
              <a:rPr lang="en-US" altLang="ja-JP" sz="1200" dirty="0" smtClean="0"/>
              <a:t>2</a:t>
            </a:r>
            <a:r>
              <a:rPr lang="ja-JP" altLang="en-US" sz="1200" dirty="0" smtClean="0"/>
              <a:t>次元平面の海洋波の</a:t>
            </a:r>
            <a:endParaRPr lang="en-US" altLang="ja-JP" sz="1200" dirty="0" smtClean="0"/>
          </a:p>
          <a:p>
            <a:r>
              <a:rPr lang="ja-JP" altLang="en-US" sz="1200" dirty="0" smtClean="0"/>
              <a:t>数値実験のプログラムを</a:t>
            </a:r>
            <a:endParaRPr lang="en-US" altLang="ja-JP" sz="1200" dirty="0" smtClean="0"/>
          </a:p>
          <a:p>
            <a:r>
              <a:rPr lang="ja-JP" altLang="en-US" sz="1200" dirty="0" smtClean="0"/>
              <a:t>発展させることでパソコン</a:t>
            </a:r>
            <a:endParaRPr lang="en-US" altLang="ja-JP" sz="1200" dirty="0" smtClean="0"/>
          </a:p>
          <a:p>
            <a:r>
              <a:rPr lang="ja-JP" altLang="en-US" sz="1200" dirty="0" smtClean="0"/>
              <a:t>でも左の様な津波の数値</a:t>
            </a:r>
            <a:endParaRPr lang="en-US" altLang="ja-JP" sz="1200" dirty="0" smtClean="0"/>
          </a:p>
          <a:p>
            <a:r>
              <a:rPr lang="ja-JP" altLang="en-US" sz="1200" dirty="0" smtClean="0"/>
              <a:t>シミュレーションができる。</a:t>
            </a:r>
            <a:endParaRPr lang="en-US" altLang="ja-JP" sz="1200" dirty="0" smtClean="0"/>
          </a:p>
        </p:txBody>
      </p:sp>
      <p:sp>
        <p:nvSpPr>
          <p:cNvPr id="12" name="テキスト ボックス 11"/>
          <p:cNvSpPr txBox="1"/>
          <p:nvPr/>
        </p:nvSpPr>
        <p:spPr>
          <a:xfrm>
            <a:off x="1051318" y="3351345"/>
            <a:ext cx="2971487" cy="338554"/>
          </a:xfrm>
          <a:prstGeom prst="rect">
            <a:avLst/>
          </a:prstGeom>
          <a:solidFill>
            <a:schemeClr val="accent6">
              <a:lumMod val="40000"/>
              <a:lumOff val="60000"/>
            </a:schemeClr>
          </a:solidFill>
        </p:spPr>
        <p:txBody>
          <a:bodyPr wrap="none" rtlCol="0">
            <a:spAutoFit/>
          </a:bodyPr>
          <a:lstStyle/>
          <a:p>
            <a:r>
              <a:rPr lang="ja-JP" altLang="en-US" sz="1600" dirty="0" smtClean="0"/>
              <a:t>全球潮汐</a:t>
            </a:r>
            <a:r>
              <a:rPr kumimoji="1" lang="ja-JP" altLang="en-US" sz="1600" dirty="0" smtClean="0"/>
              <a:t>の数値</a:t>
            </a:r>
            <a:r>
              <a:rPr lang="ja-JP" altLang="en-US" sz="1600" dirty="0" smtClean="0"/>
              <a:t>シミュレーション</a:t>
            </a:r>
            <a:endParaRPr kumimoji="1" lang="ja-JP" altLang="en-US" sz="1600" dirty="0"/>
          </a:p>
        </p:txBody>
      </p:sp>
      <p:sp>
        <p:nvSpPr>
          <p:cNvPr id="14" name="テキスト ボックス 13"/>
          <p:cNvSpPr txBox="1"/>
          <p:nvPr/>
        </p:nvSpPr>
        <p:spPr>
          <a:xfrm>
            <a:off x="283078" y="5994622"/>
            <a:ext cx="4196166" cy="646331"/>
          </a:xfrm>
          <a:prstGeom prst="rect">
            <a:avLst/>
          </a:prstGeom>
          <a:noFill/>
        </p:spPr>
        <p:txBody>
          <a:bodyPr wrap="square" rtlCol="0">
            <a:spAutoFit/>
          </a:bodyPr>
          <a:lstStyle/>
          <a:p>
            <a:r>
              <a:rPr lang="ja-JP" altLang="en-US" sz="1200" dirty="0" smtClean="0"/>
              <a:t>潮汐による海表面の高さ変動の全球分布。</a:t>
            </a:r>
            <a:r>
              <a:rPr lang="en-US" altLang="ja-JP" sz="1200" dirty="0" smtClean="0"/>
              <a:t>2</a:t>
            </a:r>
            <a:r>
              <a:rPr lang="ja-JP" altLang="en-US" sz="1200" dirty="0" smtClean="0"/>
              <a:t>次元平面の海洋波の数値実験プログラムに起潮力とコリオリ力の効果を加えることによって潮汐の数値シミュレーションができる。</a:t>
            </a:r>
            <a:endParaRPr lang="en-US" altLang="ja-JP" sz="1200" dirty="0" smtClean="0"/>
          </a:p>
        </p:txBody>
      </p:sp>
      <p:sp>
        <p:nvSpPr>
          <p:cNvPr id="18" name="テキスト ボックス 17"/>
          <p:cNvSpPr txBox="1"/>
          <p:nvPr/>
        </p:nvSpPr>
        <p:spPr>
          <a:xfrm>
            <a:off x="949382" y="1222703"/>
            <a:ext cx="1127532" cy="461665"/>
          </a:xfrm>
          <a:prstGeom prst="rect">
            <a:avLst/>
          </a:prstGeom>
          <a:ln w="38100" cap="flat" cmpd="sng" algn="ctr">
            <a:solidFill>
              <a:srgbClr val="FF0000"/>
            </a:solidFill>
            <a:prstDash val="solid"/>
            <a:round/>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rtlCol="0">
            <a:spAutoFit/>
          </a:bodyPr>
          <a:lstStyle/>
          <a:p>
            <a:r>
              <a:rPr kumimoji="1" lang="en-US" altLang="ja-JP" sz="2400" dirty="0" smtClean="0"/>
              <a:t>Movie5</a:t>
            </a:r>
            <a:endParaRPr kumimoji="1" lang="ja-JP" altLang="en-US" sz="2400" dirty="0"/>
          </a:p>
        </p:txBody>
      </p:sp>
      <p:sp>
        <p:nvSpPr>
          <p:cNvPr id="20" name="テキスト ボックス 19"/>
          <p:cNvSpPr txBox="1"/>
          <p:nvPr/>
        </p:nvSpPr>
        <p:spPr>
          <a:xfrm>
            <a:off x="5698939" y="1245581"/>
            <a:ext cx="1127532" cy="461665"/>
          </a:xfrm>
          <a:prstGeom prst="rect">
            <a:avLst/>
          </a:prstGeom>
          <a:ln w="38100" cap="flat" cmpd="sng" algn="ctr">
            <a:solidFill>
              <a:srgbClr val="FF0000"/>
            </a:solidFill>
            <a:prstDash val="solid"/>
            <a:round/>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rtlCol="0">
            <a:spAutoFit/>
          </a:bodyPr>
          <a:lstStyle/>
          <a:p>
            <a:r>
              <a:rPr kumimoji="1" lang="en-US" altLang="ja-JP" sz="2400" dirty="0" smtClean="0"/>
              <a:t>Movie6</a:t>
            </a:r>
            <a:endParaRPr kumimoji="1" lang="ja-JP" altLang="en-US" sz="2400" dirty="0"/>
          </a:p>
        </p:txBody>
      </p:sp>
      <p:sp>
        <p:nvSpPr>
          <p:cNvPr id="22" name="テキスト ボックス 21"/>
          <p:cNvSpPr txBox="1"/>
          <p:nvPr/>
        </p:nvSpPr>
        <p:spPr>
          <a:xfrm>
            <a:off x="6196711" y="4540149"/>
            <a:ext cx="1127532" cy="461665"/>
          </a:xfrm>
          <a:prstGeom prst="rect">
            <a:avLst/>
          </a:prstGeom>
          <a:ln w="38100" cap="flat" cmpd="sng" algn="ctr">
            <a:solidFill>
              <a:srgbClr val="FF0000"/>
            </a:solidFill>
            <a:prstDash val="solid"/>
            <a:round/>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rtlCol="0">
            <a:spAutoFit/>
          </a:bodyPr>
          <a:lstStyle/>
          <a:p>
            <a:r>
              <a:rPr kumimoji="1" lang="en-US" altLang="ja-JP" sz="2400" dirty="0" smtClean="0"/>
              <a:t>Movie8</a:t>
            </a:r>
            <a:endParaRPr kumimoji="1" lang="ja-JP" altLang="en-US" sz="2400" dirty="0"/>
          </a:p>
        </p:txBody>
      </p:sp>
      <p:sp>
        <p:nvSpPr>
          <p:cNvPr id="24" name="テキスト ボックス 23"/>
          <p:cNvSpPr txBox="1"/>
          <p:nvPr/>
        </p:nvSpPr>
        <p:spPr>
          <a:xfrm>
            <a:off x="1778147" y="4540149"/>
            <a:ext cx="1127532" cy="461665"/>
          </a:xfrm>
          <a:prstGeom prst="rect">
            <a:avLst/>
          </a:prstGeom>
          <a:ln w="38100" cap="flat" cmpd="sng" algn="ctr">
            <a:solidFill>
              <a:srgbClr val="FF0000"/>
            </a:solidFill>
            <a:prstDash val="solid"/>
            <a:round/>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rtlCol="0">
            <a:spAutoFit/>
          </a:bodyPr>
          <a:lstStyle/>
          <a:p>
            <a:r>
              <a:rPr kumimoji="1" lang="en-US" altLang="ja-JP" sz="2400" dirty="0" smtClean="0"/>
              <a:t>Movie7</a:t>
            </a:r>
            <a:endParaRPr kumimoji="1" lang="ja-JP" altLang="en-US"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図 3"/>
          <p:cNvPicPr>
            <a:picLocks noChangeAspect="1"/>
          </p:cNvPicPr>
          <p:nvPr/>
        </p:nvPicPr>
        <p:blipFill>
          <a:blip r:embed="rId3"/>
          <a:srcRect/>
          <a:stretch>
            <a:fillRect/>
          </a:stretch>
        </p:blipFill>
        <p:spPr bwMode="auto">
          <a:xfrm>
            <a:off x="358775" y="334963"/>
            <a:ext cx="4064000" cy="3048000"/>
          </a:xfrm>
          <a:prstGeom prst="rect">
            <a:avLst/>
          </a:prstGeom>
          <a:noFill/>
          <a:ln w="9525">
            <a:noFill/>
            <a:miter lim="800000"/>
            <a:headEnd/>
            <a:tailEnd/>
          </a:ln>
        </p:spPr>
      </p:pic>
      <p:sp>
        <p:nvSpPr>
          <p:cNvPr id="22531" name="タイトル 1"/>
          <p:cNvSpPr>
            <a:spLocks noGrp="1"/>
          </p:cNvSpPr>
          <p:nvPr>
            <p:ph type="title"/>
          </p:nvPr>
        </p:nvSpPr>
        <p:spPr>
          <a:xfrm>
            <a:off x="119063" y="88900"/>
            <a:ext cx="4292600" cy="484188"/>
          </a:xfrm>
          <a:solidFill>
            <a:schemeClr val="bg1"/>
          </a:solidFill>
        </p:spPr>
        <p:txBody>
          <a:bodyPr/>
          <a:lstStyle/>
          <a:p>
            <a:pPr algn="l"/>
            <a:r>
              <a:rPr lang="ja-JP" altLang="en-US" sz="3600" smtClean="0">
                <a:solidFill>
                  <a:srgbClr val="FF0000"/>
                </a:solidFill>
              </a:rPr>
              <a:t>黒潮の観測実習</a:t>
            </a:r>
          </a:p>
        </p:txBody>
      </p:sp>
      <p:sp>
        <p:nvSpPr>
          <p:cNvPr id="22532" name="テキスト ボックス 4"/>
          <p:cNvSpPr txBox="1">
            <a:spLocks noChangeArrowheads="1"/>
          </p:cNvSpPr>
          <p:nvPr/>
        </p:nvSpPr>
        <p:spPr bwMode="auto">
          <a:xfrm>
            <a:off x="269875" y="2954338"/>
            <a:ext cx="4065588" cy="461962"/>
          </a:xfrm>
          <a:prstGeom prst="rect">
            <a:avLst/>
          </a:prstGeom>
          <a:solidFill>
            <a:srgbClr val="FFFFFF"/>
          </a:solidFill>
          <a:ln w="9525">
            <a:noFill/>
            <a:miter lim="800000"/>
            <a:headEnd/>
            <a:tailEnd/>
          </a:ln>
        </p:spPr>
        <p:txBody>
          <a:bodyPr>
            <a:prstTxWarp prst="textNoShape">
              <a:avLst/>
            </a:prstTxWarp>
            <a:spAutoFit/>
          </a:bodyPr>
          <a:lstStyle/>
          <a:p>
            <a:r>
              <a:rPr lang="ja-JP" altLang="en-US" sz="1200"/>
              <a:t>　東海汽船フェリー・かめりあ丸の後部甲板から投棄式</a:t>
            </a:r>
            <a:endParaRPr lang="en-US" altLang="ja-JP" sz="1200"/>
          </a:p>
          <a:p>
            <a:r>
              <a:rPr lang="ja-JP" altLang="en-US" sz="1200"/>
              <a:t>　水温計</a:t>
            </a:r>
            <a:r>
              <a:rPr lang="en-US" altLang="ja-JP" sz="1200"/>
              <a:t>XBT</a:t>
            </a:r>
            <a:r>
              <a:rPr lang="ja-JP" altLang="en-US" sz="1200"/>
              <a:t>を投下。後ろに見えるのは御蔵島</a:t>
            </a:r>
          </a:p>
        </p:txBody>
      </p:sp>
      <p:grpSp>
        <p:nvGrpSpPr>
          <p:cNvPr id="22533" name="図形グループ 10"/>
          <p:cNvGrpSpPr>
            <a:grpSpLocks/>
          </p:cNvGrpSpPr>
          <p:nvPr/>
        </p:nvGrpSpPr>
        <p:grpSpPr bwMode="auto">
          <a:xfrm>
            <a:off x="4196063" y="195311"/>
            <a:ext cx="4697412" cy="6218238"/>
            <a:chOff x="4142230" y="130785"/>
            <a:chExt cx="4697521" cy="6217308"/>
          </a:xfrm>
        </p:grpSpPr>
        <p:sp>
          <p:nvSpPr>
            <p:cNvPr id="22542" name="テキスト ボックス 6"/>
            <p:cNvSpPr txBox="1">
              <a:spLocks noChangeArrowheads="1"/>
            </p:cNvSpPr>
            <p:nvPr/>
          </p:nvSpPr>
          <p:spPr bwMode="auto">
            <a:xfrm>
              <a:off x="4815070" y="5609429"/>
              <a:ext cx="3685098" cy="738664"/>
            </a:xfrm>
            <a:prstGeom prst="rect">
              <a:avLst/>
            </a:prstGeom>
            <a:noFill/>
            <a:ln w="9525">
              <a:noFill/>
              <a:miter lim="800000"/>
              <a:headEnd/>
              <a:tailEnd/>
            </a:ln>
          </p:spPr>
          <p:txBody>
            <a:bodyPr wrap="none">
              <a:prstTxWarp prst="textNoShape">
                <a:avLst/>
              </a:prstTxWarp>
              <a:spAutoFit/>
            </a:bodyPr>
            <a:lstStyle/>
            <a:p>
              <a:r>
                <a:rPr lang="ja-JP" altLang="en-US" sz="1400"/>
                <a:t>水温の鉛直断面分布</a:t>
              </a:r>
              <a:r>
                <a:rPr lang="en-US" altLang="ja-JP" sz="1400"/>
                <a:t>(</a:t>
              </a:r>
              <a:r>
                <a:rPr lang="ja-JP" altLang="en-US" sz="1400"/>
                <a:t>横軸：緯度、縦軸：水深）</a:t>
              </a:r>
              <a:endParaRPr lang="en-US" altLang="ja-JP" sz="1400"/>
            </a:p>
            <a:p>
              <a:r>
                <a:rPr lang="ja-JP" altLang="en-US" sz="1400"/>
                <a:t>等水温線が北から南に下向きに傾いた部分が</a:t>
              </a:r>
              <a:endParaRPr lang="en-US" altLang="ja-JP" sz="1400"/>
            </a:p>
            <a:p>
              <a:r>
                <a:rPr lang="ja-JP" altLang="en-US" sz="1400"/>
                <a:t>黒潮に対応する。</a:t>
              </a:r>
              <a:endParaRPr lang="en-US" altLang="ja-JP" sz="1400"/>
            </a:p>
          </p:txBody>
        </p:sp>
        <p:grpSp>
          <p:nvGrpSpPr>
            <p:cNvPr id="22543" name="図形グループ 9"/>
            <p:cNvGrpSpPr>
              <a:grpSpLocks/>
            </p:cNvGrpSpPr>
            <p:nvPr/>
          </p:nvGrpSpPr>
          <p:grpSpPr bwMode="auto">
            <a:xfrm>
              <a:off x="4142230" y="130785"/>
              <a:ext cx="4697521" cy="5451884"/>
              <a:chOff x="4142230" y="130785"/>
              <a:chExt cx="4697521" cy="5451884"/>
            </a:xfrm>
          </p:grpSpPr>
          <p:pic>
            <p:nvPicPr>
              <p:cNvPr id="22544" name="図 5" descr="Kuroshio-Temp.png"/>
              <p:cNvPicPr>
                <a:picLocks noChangeAspect="1"/>
              </p:cNvPicPr>
              <p:nvPr/>
            </p:nvPicPr>
            <p:blipFill>
              <a:blip r:embed="rId4"/>
              <a:srcRect/>
              <a:stretch>
                <a:fillRect/>
              </a:stretch>
            </p:blipFill>
            <p:spPr bwMode="auto">
              <a:xfrm>
                <a:off x="4142230" y="130785"/>
                <a:ext cx="4697521" cy="5451884"/>
              </a:xfrm>
              <a:prstGeom prst="rect">
                <a:avLst/>
              </a:prstGeom>
              <a:noFill/>
              <a:ln w="9525">
                <a:noFill/>
                <a:miter lim="800000"/>
                <a:headEnd/>
                <a:tailEnd/>
              </a:ln>
            </p:spPr>
          </p:pic>
          <p:sp>
            <p:nvSpPr>
              <p:cNvPr id="8" name="円/楕円 7"/>
              <p:cNvSpPr/>
              <p:nvPr/>
            </p:nvSpPr>
            <p:spPr>
              <a:xfrm>
                <a:off x="5383684" y="551410"/>
                <a:ext cx="2394006" cy="3655465"/>
              </a:xfrm>
              <a:prstGeom prst="ellipse">
                <a:avLst/>
              </a:prstGeom>
              <a:noFill/>
              <a:ln w="38100" cap="flat" cmpd="sng" algn="ctr">
                <a:solidFill>
                  <a:srgbClr val="FFFF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2546" name="テキスト ボックス 8"/>
              <p:cNvSpPr txBox="1">
                <a:spLocks noChangeArrowheads="1"/>
              </p:cNvSpPr>
              <p:nvPr/>
            </p:nvSpPr>
            <p:spPr bwMode="auto">
              <a:xfrm>
                <a:off x="6151117" y="3639573"/>
                <a:ext cx="800219" cy="461665"/>
              </a:xfrm>
              <a:prstGeom prst="rect">
                <a:avLst/>
              </a:prstGeom>
              <a:solidFill>
                <a:schemeClr val="bg1"/>
              </a:solidFill>
              <a:ln w="9525">
                <a:noFill/>
                <a:miter lim="800000"/>
                <a:headEnd/>
                <a:tailEnd/>
              </a:ln>
            </p:spPr>
            <p:txBody>
              <a:bodyPr wrap="none">
                <a:prstTxWarp prst="textNoShape">
                  <a:avLst/>
                </a:prstTxWarp>
                <a:spAutoFit/>
              </a:bodyPr>
              <a:lstStyle/>
              <a:p>
                <a:r>
                  <a:rPr lang="ja-JP" altLang="en-US" sz="2400"/>
                  <a:t>黒潮</a:t>
                </a:r>
              </a:p>
            </p:txBody>
          </p:sp>
        </p:grpSp>
      </p:grpSp>
      <p:grpSp>
        <p:nvGrpSpPr>
          <p:cNvPr id="22534" name="図形グループ 19"/>
          <p:cNvGrpSpPr>
            <a:grpSpLocks/>
          </p:cNvGrpSpPr>
          <p:nvPr/>
        </p:nvGrpSpPr>
        <p:grpSpPr bwMode="auto">
          <a:xfrm>
            <a:off x="265113" y="3411538"/>
            <a:ext cx="3632200" cy="3436937"/>
            <a:chOff x="231775" y="3205163"/>
            <a:chExt cx="3632200" cy="3436937"/>
          </a:xfrm>
        </p:grpSpPr>
        <p:grpSp>
          <p:nvGrpSpPr>
            <p:cNvPr id="22535" name="図形グループ 17"/>
            <p:cNvGrpSpPr>
              <a:grpSpLocks/>
            </p:cNvGrpSpPr>
            <p:nvPr/>
          </p:nvGrpSpPr>
          <p:grpSpPr bwMode="auto">
            <a:xfrm>
              <a:off x="231775" y="3205163"/>
              <a:ext cx="3632200" cy="3436937"/>
              <a:chOff x="523305" y="3164757"/>
              <a:chExt cx="3156657" cy="3165036"/>
            </a:xfrm>
          </p:grpSpPr>
          <p:pic>
            <p:nvPicPr>
              <p:cNvPr id="22537" name="図 11" descr="map.png"/>
              <p:cNvPicPr>
                <a:picLocks noChangeAspect="1"/>
              </p:cNvPicPr>
              <p:nvPr/>
            </p:nvPicPr>
            <p:blipFill>
              <a:blip r:embed="rId5"/>
              <a:srcRect/>
              <a:stretch>
                <a:fillRect/>
              </a:stretch>
            </p:blipFill>
            <p:spPr bwMode="auto">
              <a:xfrm>
                <a:off x="523305" y="3164757"/>
                <a:ext cx="3156657" cy="3165036"/>
              </a:xfrm>
              <a:prstGeom prst="rect">
                <a:avLst/>
              </a:prstGeom>
              <a:noFill/>
              <a:ln w="9525">
                <a:noFill/>
                <a:miter lim="800000"/>
                <a:headEnd/>
                <a:tailEnd/>
              </a:ln>
            </p:spPr>
          </p:pic>
          <p:sp>
            <p:nvSpPr>
              <p:cNvPr id="22538" name="テキスト ボックス 12"/>
              <p:cNvSpPr txBox="1">
                <a:spLocks noChangeArrowheads="1"/>
              </p:cNvSpPr>
              <p:nvPr/>
            </p:nvSpPr>
            <p:spPr bwMode="auto">
              <a:xfrm>
                <a:off x="2156192" y="4815644"/>
                <a:ext cx="569387" cy="226744"/>
              </a:xfrm>
              <a:prstGeom prst="rect">
                <a:avLst/>
              </a:prstGeom>
              <a:noFill/>
              <a:ln w="9525">
                <a:noFill/>
                <a:miter lim="800000"/>
                <a:headEnd/>
                <a:tailEnd/>
              </a:ln>
            </p:spPr>
            <p:txBody>
              <a:bodyPr>
                <a:prstTxWarp prst="textNoShape">
                  <a:avLst/>
                </a:prstTxWarp>
                <a:spAutoFit/>
              </a:bodyPr>
              <a:lstStyle/>
              <a:p>
                <a:r>
                  <a:rPr lang="ja-JP" altLang="en-US" sz="1000"/>
                  <a:t>三宅島</a:t>
                </a:r>
              </a:p>
            </p:txBody>
          </p:sp>
          <p:sp>
            <p:nvSpPr>
              <p:cNvPr id="22539" name="テキスト ボックス 13"/>
              <p:cNvSpPr txBox="1">
                <a:spLocks noChangeArrowheads="1"/>
              </p:cNvSpPr>
              <p:nvPr/>
            </p:nvSpPr>
            <p:spPr bwMode="auto">
              <a:xfrm>
                <a:off x="2229224" y="5060654"/>
                <a:ext cx="569387" cy="226744"/>
              </a:xfrm>
              <a:prstGeom prst="rect">
                <a:avLst/>
              </a:prstGeom>
              <a:noFill/>
              <a:ln w="9525">
                <a:noFill/>
                <a:miter lim="800000"/>
                <a:headEnd/>
                <a:tailEnd/>
              </a:ln>
            </p:spPr>
            <p:txBody>
              <a:bodyPr>
                <a:prstTxWarp prst="textNoShape">
                  <a:avLst/>
                </a:prstTxWarp>
                <a:spAutoFit/>
              </a:bodyPr>
              <a:lstStyle/>
              <a:p>
                <a:r>
                  <a:rPr lang="ja-JP" altLang="en-US" sz="1000"/>
                  <a:t>御蔵島</a:t>
                </a:r>
              </a:p>
            </p:txBody>
          </p:sp>
          <p:sp>
            <p:nvSpPr>
              <p:cNvPr id="22540" name="テキスト ボックス 14"/>
              <p:cNvSpPr txBox="1">
                <a:spLocks noChangeArrowheads="1"/>
              </p:cNvSpPr>
              <p:nvPr/>
            </p:nvSpPr>
            <p:spPr bwMode="auto">
              <a:xfrm>
                <a:off x="2401188" y="5814764"/>
                <a:ext cx="569387" cy="226744"/>
              </a:xfrm>
              <a:prstGeom prst="rect">
                <a:avLst/>
              </a:prstGeom>
              <a:noFill/>
              <a:ln w="9525">
                <a:noFill/>
                <a:miter lim="800000"/>
                <a:headEnd/>
                <a:tailEnd/>
              </a:ln>
            </p:spPr>
            <p:txBody>
              <a:bodyPr>
                <a:prstTxWarp prst="textNoShape">
                  <a:avLst/>
                </a:prstTxWarp>
                <a:spAutoFit/>
              </a:bodyPr>
              <a:lstStyle/>
              <a:p>
                <a:r>
                  <a:rPr lang="ja-JP" altLang="en-US" sz="1000"/>
                  <a:t>八丈島</a:t>
                </a:r>
              </a:p>
            </p:txBody>
          </p:sp>
          <p:sp>
            <p:nvSpPr>
              <p:cNvPr id="22541" name="テキスト ボックス 15"/>
              <p:cNvSpPr txBox="1">
                <a:spLocks noChangeArrowheads="1"/>
              </p:cNvSpPr>
              <p:nvPr/>
            </p:nvSpPr>
            <p:spPr bwMode="auto">
              <a:xfrm>
                <a:off x="1594280" y="4015484"/>
                <a:ext cx="697627" cy="226744"/>
              </a:xfrm>
              <a:prstGeom prst="rect">
                <a:avLst/>
              </a:prstGeom>
              <a:noFill/>
              <a:ln w="9525">
                <a:noFill/>
                <a:miter lim="800000"/>
                <a:headEnd/>
                <a:tailEnd/>
              </a:ln>
            </p:spPr>
            <p:txBody>
              <a:bodyPr>
                <a:prstTxWarp prst="textNoShape">
                  <a:avLst/>
                </a:prstTxWarp>
                <a:spAutoFit/>
              </a:bodyPr>
              <a:lstStyle/>
              <a:p>
                <a:r>
                  <a:rPr lang="ja-JP" altLang="en-US" sz="1000"/>
                  <a:t>伊豆大島</a:t>
                </a:r>
              </a:p>
            </p:txBody>
          </p:sp>
        </p:grpSp>
        <p:sp>
          <p:nvSpPr>
            <p:cNvPr id="22536" name="テキスト ボックス 18"/>
            <p:cNvSpPr txBox="1">
              <a:spLocks noChangeArrowheads="1"/>
            </p:cNvSpPr>
            <p:nvPr/>
          </p:nvSpPr>
          <p:spPr bwMode="auto">
            <a:xfrm>
              <a:off x="810165" y="6029844"/>
              <a:ext cx="1300488" cy="276999"/>
            </a:xfrm>
            <a:prstGeom prst="rect">
              <a:avLst/>
            </a:prstGeom>
            <a:solidFill>
              <a:schemeClr val="bg1"/>
            </a:solidFill>
            <a:ln w="9525">
              <a:noFill/>
              <a:miter lim="800000"/>
              <a:headEnd/>
              <a:tailEnd/>
            </a:ln>
          </p:spPr>
          <p:txBody>
            <a:bodyPr>
              <a:prstTxWarp prst="textNoShape">
                <a:avLst/>
              </a:prstTxWarp>
              <a:spAutoFit/>
            </a:bodyPr>
            <a:lstStyle/>
            <a:p>
              <a:pPr algn="ctr"/>
              <a:r>
                <a:rPr lang="ja-JP" altLang="en-US" sz="1200"/>
                <a:t>観測点</a:t>
              </a:r>
              <a:r>
                <a:rPr lang="en-US" altLang="ja-JP" sz="1200"/>
                <a:t>(</a:t>
              </a:r>
              <a:r>
                <a:rPr lang="ja-JP" altLang="en-US" sz="1200"/>
                <a:t>赤丸）</a:t>
              </a:r>
            </a:p>
          </p:txBody>
        </p:sp>
      </p:grpSp>
      <p:sp>
        <p:nvSpPr>
          <p:cNvPr id="23" name="右矢印 22"/>
          <p:cNvSpPr/>
          <p:nvPr/>
        </p:nvSpPr>
        <p:spPr>
          <a:xfrm rot="20640000">
            <a:off x="1397818" y="4816563"/>
            <a:ext cx="1735036" cy="690320"/>
          </a:xfrm>
          <a:prstGeom prst="rightArrow">
            <a:avLst/>
          </a:prstGeom>
          <a:solidFill>
            <a:srgbClr val="FF6666">
              <a:alpha val="4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2995985" y="4733556"/>
            <a:ext cx="646331" cy="369332"/>
          </a:xfrm>
          <a:prstGeom prst="rect">
            <a:avLst/>
          </a:prstGeom>
          <a:noFill/>
          <a:ln>
            <a:noFill/>
          </a:ln>
        </p:spPr>
        <p:txBody>
          <a:bodyPr wrap="none" rtlCol="0">
            <a:spAutoFit/>
          </a:bodyPr>
          <a:lstStyle/>
          <a:p>
            <a:r>
              <a:rPr lang="ja-JP" altLang="en-US" dirty="0" smtClean="0"/>
              <a:t>黒潮</a:t>
            </a:r>
            <a:endParaRPr kumimoji="1" lang="ja-JP"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図 3"/>
          <p:cNvPicPr>
            <a:picLocks noChangeAspect="1"/>
          </p:cNvPicPr>
          <p:nvPr/>
        </p:nvPicPr>
        <p:blipFill>
          <a:blip r:embed="rId3"/>
          <a:srcRect/>
          <a:stretch>
            <a:fillRect/>
          </a:stretch>
        </p:blipFill>
        <p:spPr bwMode="auto">
          <a:xfrm>
            <a:off x="358775" y="334963"/>
            <a:ext cx="4064000" cy="3048000"/>
          </a:xfrm>
          <a:prstGeom prst="rect">
            <a:avLst/>
          </a:prstGeom>
          <a:noFill/>
          <a:ln w="9525">
            <a:noFill/>
            <a:miter lim="800000"/>
            <a:headEnd/>
            <a:tailEnd/>
          </a:ln>
        </p:spPr>
      </p:pic>
      <p:sp>
        <p:nvSpPr>
          <p:cNvPr id="22531" name="タイトル 1"/>
          <p:cNvSpPr>
            <a:spLocks noGrp="1"/>
          </p:cNvSpPr>
          <p:nvPr>
            <p:ph type="title"/>
          </p:nvPr>
        </p:nvSpPr>
        <p:spPr>
          <a:xfrm>
            <a:off x="119063" y="88900"/>
            <a:ext cx="4292600" cy="484188"/>
          </a:xfrm>
          <a:solidFill>
            <a:schemeClr val="bg1"/>
          </a:solidFill>
        </p:spPr>
        <p:txBody>
          <a:bodyPr/>
          <a:lstStyle/>
          <a:p>
            <a:pPr algn="l"/>
            <a:r>
              <a:rPr lang="ja-JP" altLang="en-US" sz="3600" dirty="0" smtClean="0">
                <a:solidFill>
                  <a:srgbClr val="FF0000"/>
                </a:solidFill>
              </a:rPr>
              <a:t>黒潮の観測実習</a:t>
            </a:r>
          </a:p>
        </p:txBody>
      </p:sp>
      <p:sp>
        <p:nvSpPr>
          <p:cNvPr id="22532" name="テキスト ボックス 4"/>
          <p:cNvSpPr txBox="1">
            <a:spLocks noChangeArrowheads="1"/>
          </p:cNvSpPr>
          <p:nvPr/>
        </p:nvSpPr>
        <p:spPr bwMode="auto">
          <a:xfrm>
            <a:off x="269875" y="2954338"/>
            <a:ext cx="4065588" cy="461962"/>
          </a:xfrm>
          <a:prstGeom prst="rect">
            <a:avLst/>
          </a:prstGeom>
          <a:solidFill>
            <a:srgbClr val="FFFFFF"/>
          </a:solidFill>
          <a:ln w="9525">
            <a:noFill/>
            <a:miter lim="800000"/>
            <a:headEnd/>
            <a:tailEnd/>
          </a:ln>
        </p:spPr>
        <p:txBody>
          <a:bodyPr>
            <a:prstTxWarp prst="textNoShape">
              <a:avLst/>
            </a:prstTxWarp>
            <a:spAutoFit/>
          </a:bodyPr>
          <a:lstStyle/>
          <a:p>
            <a:r>
              <a:rPr lang="ja-JP" altLang="en-US" sz="1200"/>
              <a:t>　東海汽船フェリー・かめりあ丸の後部甲板から投棄式</a:t>
            </a:r>
            <a:endParaRPr lang="en-US" altLang="ja-JP" sz="1200"/>
          </a:p>
          <a:p>
            <a:r>
              <a:rPr lang="ja-JP" altLang="en-US" sz="1200"/>
              <a:t>　水温計</a:t>
            </a:r>
            <a:r>
              <a:rPr lang="en-US" altLang="ja-JP" sz="1200"/>
              <a:t>XBT</a:t>
            </a:r>
            <a:r>
              <a:rPr lang="ja-JP" altLang="en-US" sz="1200"/>
              <a:t>を投下。後ろに見えるのは御蔵島</a:t>
            </a:r>
          </a:p>
        </p:txBody>
      </p:sp>
      <p:grpSp>
        <p:nvGrpSpPr>
          <p:cNvPr id="4" name="図形グループ 19"/>
          <p:cNvGrpSpPr>
            <a:grpSpLocks/>
          </p:cNvGrpSpPr>
          <p:nvPr/>
        </p:nvGrpSpPr>
        <p:grpSpPr bwMode="auto">
          <a:xfrm>
            <a:off x="265113" y="3411538"/>
            <a:ext cx="3632200" cy="3436937"/>
            <a:chOff x="231775" y="3205163"/>
            <a:chExt cx="3632200" cy="3436937"/>
          </a:xfrm>
        </p:grpSpPr>
        <p:grpSp>
          <p:nvGrpSpPr>
            <p:cNvPr id="5" name="図形グループ 17"/>
            <p:cNvGrpSpPr>
              <a:grpSpLocks/>
            </p:cNvGrpSpPr>
            <p:nvPr/>
          </p:nvGrpSpPr>
          <p:grpSpPr bwMode="auto">
            <a:xfrm>
              <a:off x="231775" y="3205163"/>
              <a:ext cx="3632200" cy="3436937"/>
              <a:chOff x="523305" y="3164757"/>
              <a:chExt cx="3156657" cy="3165036"/>
            </a:xfrm>
          </p:grpSpPr>
          <p:pic>
            <p:nvPicPr>
              <p:cNvPr id="22537" name="図 11" descr="map.png"/>
              <p:cNvPicPr>
                <a:picLocks noChangeAspect="1"/>
              </p:cNvPicPr>
              <p:nvPr/>
            </p:nvPicPr>
            <p:blipFill>
              <a:blip r:embed="rId4"/>
              <a:srcRect/>
              <a:stretch>
                <a:fillRect/>
              </a:stretch>
            </p:blipFill>
            <p:spPr bwMode="auto">
              <a:xfrm>
                <a:off x="523305" y="3164757"/>
                <a:ext cx="3156657" cy="3165036"/>
              </a:xfrm>
              <a:prstGeom prst="rect">
                <a:avLst/>
              </a:prstGeom>
              <a:noFill/>
              <a:ln w="9525">
                <a:noFill/>
                <a:miter lim="800000"/>
                <a:headEnd/>
                <a:tailEnd/>
              </a:ln>
            </p:spPr>
          </p:pic>
          <p:sp>
            <p:nvSpPr>
              <p:cNvPr id="22538" name="テキスト ボックス 12"/>
              <p:cNvSpPr txBox="1">
                <a:spLocks noChangeArrowheads="1"/>
              </p:cNvSpPr>
              <p:nvPr/>
            </p:nvSpPr>
            <p:spPr bwMode="auto">
              <a:xfrm>
                <a:off x="2156192" y="4815644"/>
                <a:ext cx="569387" cy="226744"/>
              </a:xfrm>
              <a:prstGeom prst="rect">
                <a:avLst/>
              </a:prstGeom>
              <a:noFill/>
              <a:ln w="9525">
                <a:noFill/>
                <a:miter lim="800000"/>
                <a:headEnd/>
                <a:tailEnd/>
              </a:ln>
            </p:spPr>
            <p:txBody>
              <a:bodyPr>
                <a:prstTxWarp prst="textNoShape">
                  <a:avLst/>
                </a:prstTxWarp>
                <a:spAutoFit/>
              </a:bodyPr>
              <a:lstStyle/>
              <a:p>
                <a:r>
                  <a:rPr lang="ja-JP" altLang="en-US" sz="1000"/>
                  <a:t>三宅島</a:t>
                </a:r>
              </a:p>
            </p:txBody>
          </p:sp>
          <p:sp>
            <p:nvSpPr>
              <p:cNvPr id="22539" name="テキスト ボックス 13"/>
              <p:cNvSpPr txBox="1">
                <a:spLocks noChangeArrowheads="1"/>
              </p:cNvSpPr>
              <p:nvPr/>
            </p:nvSpPr>
            <p:spPr bwMode="auto">
              <a:xfrm>
                <a:off x="2229224" y="5060654"/>
                <a:ext cx="569387" cy="226744"/>
              </a:xfrm>
              <a:prstGeom prst="rect">
                <a:avLst/>
              </a:prstGeom>
              <a:noFill/>
              <a:ln w="9525">
                <a:noFill/>
                <a:miter lim="800000"/>
                <a:headEnd/>
                <a:tailEnd/>
              </a:ln>
            </p:spPr>
            <p:txBody>
              <a:bodyPr>
                <a:prstTxWarp prst="textNoShape">
                  <a:avLst/>
                </a:prstTxWarp>
                <a:spAutoFit/>
              </a:bodyPr>
              <a:lstStyle/>
              <a:p>
                <a:r>
                  <a:rPr lang="ja-JP" altLang="en-US" sz="1000"/>
                  <a:t>御蔵島</a:t>
                </a:r>
              </a:p>
            </p:txBody>
          </p:sp>
          <p:sp>
            <p:nvSpPr>
              <p:cNvPr id="22540" name="テキスト ボックス 14"/>
              <p:cNvSpPr txBox="1">
                <a:spLocks noChangeArrowheads="1"/>
              </p:cNvSpPr>
              <p:nvPr/>
            </p:nvSpPr>
            <p:spPr bwMode="auto">
              <a:xfrm>
                <a:off x="2401188" y="5814764"/>
                <a:ext cx="569387" cy="226744"/>
              </a:xfrm>
              <a:prstGeom prst="rect">
                <a:avLst/>
              </a:prstGeom>
              <a:noFill/>
              <a:ln w="9525">
                <a:noFill/>
                <a:miter lim="800000"/>
                <a:headEnd/>
                <a:tailEnd/>
              </a:ln>
            </p:spPr>
            <p:txBody>
              <a:bodyPr>
                <a:prstTxWarp prst="textNoShape">
                  <a:avLst/>
                </a:prstTxWarp>
                <a:spAutoFit/>
              </a:bodyPr>
              <a:lstStyle/>
              <a:p>
                <a:r>
                  <a:rPr lang="ja-JP" altLang="en-US" sz="1000"/>
                  <a:t>八丈島</a:t>
                </a:r>
              </a:p>
            </p:txBody>
          </p:sp>
          <p:sp>
            <p:nvSpPr>
              <p:cNvPr id="22541" name="テキスト ボックス 15"/>
              <p:cNvSpPr txBox="1">
                <a:spLocks noChangeArrowheads="1"/>
              </p:cNvSpPr>
              <p:nvPr/>
            </p:nvSpPr>
            <p:spPr bwMode="auto">
              <a:xfrm>
                <a:off x="1594280" y="4015484"/>
                <a:ext cx="697627" cy="226744"/>
              </a:xfrm>
              <a:prstGeom prst="rect">
                <a:avLst/>
              </a:prstGeom>
              <a:noFill/>
              <a:ln w="9525">
                <a:noFill/>
                <a:miter lim="800000"/>
                <a:headEnd/>
                <a:tailEnd/>
              </a:ln>
            </p:spPr>
            <p:txBody>
              <a:bodyPr>
                <a:prstTxWarp prst="textNoShape">
                  <a:avLst/>
                </a:prstTxWarp>
                <a:spAutoFit/>
              </a:bodyPr>
              <a:lstStyle/>
              <a:p>
                <a:r>
                  <a:rPr lang="ja-JP" altLang="en-US" sz="1000"/>
                  <a:t>伊豆大島</a:t>
                </a:r>
              </a:p>
            </p:txBody>
          </p:sp>
        </p:grpSp>
        <p:sp>
          <p:nvSpPr>
            <p:cNvPr id="22536" name="テキスト ボックス 18"/>
            <p:cNvSpPr txBox="1">
              <a:spLocks noChangeArrowheads="1"/>
            </p:cNvSpPr>
            <p:nvPr/>
          </p:nvSpPr>
          <p:spPr bwMode="auto">
            <a:xfrm>
              <a:off x="810165" y="6029844"/>
              <a:ext cx="1300488" cy="276999"/>
            </a:xfrm>
            <a:prstGeom prst="rect">
              <a:avLst/>
            </a:prstGeom>
            <a:solidFill>
              <a:schemeClr val="bg1"/>
            </a:solidFill>
            <a:ln w="9525">
              <a:noFill/>
              <a:miter lim="800000"/>
              <a:headEnd/>
              <a:tailEnd/>
            </a:ln>
          </p:spPr>
          <p:txBody>
            <a:bodyPr>
              <a:prstTxWarp prst="textNoShape">
                <a:avLst/>
              </a:prstTxWarp>
              <a:spAutoFit/>
            </a:bodyPr>
            <a:lstStyle/>
            <a:p>
              <a:pPr algn="ctr"/>
              <a:r>
                <a:rPr lang="ja-JP" altLang="en-US" sz="1200"/>
                <a:t>観測点</a:t>
              </a:r>
              <a:r>
                <a:rPr lang="en-US" altLang="ja-JP" sz="1200"/>
                <a:t>(</a:t>
              </a:r>
              <a:r>
                <a:rPr lang="ja-JP" altLang="en-US" sz="1200"/>
                <a:t>赤丸）</a:t>
              </a:r>
            </a:p>
          </p:txBody>
        </p:sp>
      </p:grpSp>
      <p:grpSp>
        <p:nvGrpSpPr>
          <p:cNvPr id="6" name="図形グループ 21"/>
          <p:cNvGrpSpPr/>
          <p:nvPr/>
        </p:nvGrpSpPr>
        <p:grpSpPr>
          <a:xfrm>
            <a:off x="4190483" y="212423"/>
            <a:ext cx="5020363" cy="6630987"/>
            <a:chOff x="4210865" y="193419"/>
            <a:chExt cx="5020363" cy="6630987"/>
          </a:xfrm>
        </p:grpSpPr>
        <p:pic>
          <p:nvPicPr>
            <p:cNvPr id="20" name="図 18" descr="Kuroshio-GFlow.png"/>
            <p:cNvPicPr>
              <a:picLocks noChangeAspect="1"/>
            </p:cNvPicPr>
            <p:nvPr/>
          </p:nvPicPr>
          <p:blipFill>
            <a:blip r:embed="rId5"/>
            <a:srcRect/>
            <a:stretch>
              <a:fillRect/>
            </a:stretch>
          </p:blipFill>
          <p:spPr bwMode="auto">
            <a:xfrm>
              <a:off x="4210865" y="193419"/>
              <a:ext cx="4821238" cy="5476875"/>
            </a:xfrm>
            <a:prstGeom prst="rect">
              <a:avLst/>
            </a:prstGeom>
            <a:noFill/>
            <a:ln w="9525">
              <a:noFill/>
              <a:miter lim="800000"/>
              <a:headEnd/>
              <a:tailEnd/>
            </a:ln>
          </p:spPr>
        </p:pic>
        <p:sp>
          <p:nvSpPr>
            <p:cNvPr id="21" name="テキスト ボックス 19"/>
            <p:cNvSpPr txBox="1">
              <a:spLocks noChangeArrowheads="1"/>
            </p:cNvSpPr>
            <p:nvPr/>
          </p:nvSpPr>
          <p:spPr bwMode="auto">
            <a:xfrm>
              <a:off x="4232190" y="5654419"/>
              <a:ext cx="4999038" cy="1169987"/>
            </a:xfrm>
            <a:prstGeom prst="rect">
              <a:avLst/>
            </a:prstGeom>
            <a:solidFill>
              <a:schemeClr val="bg1"/>
            </a:solidFill>
            <a:ln w="9525">
              <a:noFill/>
              <a:miter lim="800000"/>
              <a:headEnd/>
              <a:tailEnd/>
            </a:ln>
          </p:spPr>
          <p:txBody>
            <a:bodyPr wrap="none">
              <a:prstTxWarp prst="textNoShape">
                <a:avLst/>
              </a:prstTxWarp>
              <a:spAutoFit/>
            </a:bodyPr>
            <a:lstStyle/>
            <a:p>
              <a:r>
                <a:rPr lang="ja-JP" altLang="en-US" sz="1400" dirty="0"/>
                <a:t>地衡流仮定から求めた東西流速の鉛直断面分布。</a:t>
              </a:r>
              <a:endParaRPr lang="en-US" altLang="ja-JP" sz="1400" dirty="0"/>
            </a:p>
            <a:p>
              <a:r>
                <a:rPr lang="ja-JP" altLang="en-US" sz="1400" dirty="0"/>
                <a:t>三宅島・御蔵島間</a:t>
              </a:r>
              <a:r>
                <a:rPr lang="en-US" altLang="ja-JP" sz="1400" dirty="0"/>
                <a:t>(</a:t>
              </a:r>
              <a:r>
                <a:rPr lang="ja-JP" altLang="en-US" sz="1400" dirty="0"/>
                <a:t>北緯</a:t>
              </a:r>
              <a:r>
                <a:rPr lang="en-US" altLang="ja-JP" sz="1400" dirty="0"/>
                <a:t>34</a:t>
              </a:r>
              <a:r>
                <a:rPr lang="ja-JP" altLang="en-US" sz="1400" dirty="0"/>
                <a:t>度）を除き、東に流れる黒潮が存在。</a:t>
              </a:r>
              <a:endParaRPr lang="en-US" altLang="ja-JP" sz="1400" dirty="0"/>
            </a:p>
            <a:p>
              <a:r>
                <a:rPr lang="ja-JP" altLang="en-US" sz="1400" dirty="0"/>
                <a:t>黒潮は、流速が</a:t>
              </a:r>
              <a:r>
                <a:rPr lang="en-US" altLang="ja-JP" sz="1400" dirty="0"/>
                <a:t>10</a:t>
              </a:r>
              <a:r>
                <a:rPr lang="en-US" altLang="ja-JP" sz="1400" dirty="0" smtClean="0"/>
                <a:t>〜200cm</a:t>
              </a:r>
              <a:r>
                <a:rPr lang="en-US" altLang="ja-JP" sz="1400" dirty="0"/>
                <a:t>/s</a:t>
              </a:r>
              <a:r>
                <a:rPr lang="ja-JP" altLang="en-US" sz="1400" dirty="0"/>
                <a:t>、幅が約</a:t>
              </a:r>
              <a:r>
                <a:rPr lang="en-US" altLang="ja-JP" sz="1400" dirty="0"/>
                <a:t>100km</a:t>
              </a:r>
              <a:r>
                <a:rPr lang="ja-JP" altLang="en-US" sz="1400" dirty="0"/>
                <a:t>、深さが約</a:t>
              </a:r>
              <a:r>
                <a:rPr lang="en-US" altLang="ja-JP" sz="1400" dirty="0"/>
                <a:t>500m</a:t>
              </a:r>
              <a:r>
                <a:rPr lang="ja-JP" altLang="en-US" sz="1400" dirty="0"/>
                <a:t>、</a:t>
              </a:r>
              <a:endParaRPr lang="en-US" altLang="ja-JP" sz="1400" dirty="0"/>
            </a:p>
            <a:p>
              <a:r>
                <a:rPr lang="ja-JP" altLang="en-US" sz="1400" dirty="0"/>
                <a:t>とゆっくりと幅広く分厚く流れることが確認できる。</a:t>
              </a:r>
              <a:endParaRPr lang="en-US" altLang="ja-JP" sz="1400" dirty="0"/>
            </a:p>
            <a:p>
              <a:endParaRPr lang="en-US" altLang="ja-JP" sz="1400" dirty="0"/>
            </a:p>
          </p:txBody>
        </p:sp>
      </p:grpSp>
      <p:sp>
        <p:nvSpPr>
          <p:cNvPr id="22" name="右矢印 21"/>
          <p:cNvSpPr/>
          <p:nvPr/>
        </p:nvSpPr>
        <p:spPr>
          <a:xfrm rot="20640000">
            <a:off x="1397818" y="4816563"/>
            <a:ext cx="1735036" cy="690320"/>
          </a:xfrm>
          <a:prstGeom prst="rightArrow">
            <a:avLst/>
          </a:prstGeom>
          <a:solidFill>
            <a:srgbClr val="FF6666">
              <a:alpha val="4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3039405" y="4733556"/>
            <a:ext cx="646331" cy="369332"/>
          </a:xfrm>
          <a:prstGeom prst="rect">
            <a:avLst/>
          </a:prstGeom>
          <a:noFill/>
          <a:ln>
            <a:noFill/>
          </a:ln>
        </p:spPr>
        <p:txBody>
          <a:bodyPr wrap="none" rtlCol="0">
            <a:spAutoFit/>
          </a:bodyPr>
          <a:lstStyle/>
          <a:p>
            <a:r>
              <a:rPr lang="ja-JP" altLang="en-US" dirty="0" smtClean="0"/>
              <a:t>黒潮</a:t>
            </a:r>
            <a:endParaRPr kumimoji="1" lang="ja-JP"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タイトル 1"/>
          <p:cNvSpPr>
            <a:spLocks noGrp="1"/>
          </p:cNvSpPr>
          <p:nvPr>
            <p:ph type="title"/>
          </p:nvPr>
        </p:nvSpPr>
        <p:spPr>
          <a:xfrm>
            <a:off x="1071563" y="-46038"/>
            <a:ext cx="7256462" cy="635001"/>
          </a:xfrm>
        </p:spPr>
        <p:txBody>
          <a:bodyPr/>
          <a:lstStyle/>
          <a:p>
            <a:r>
              <a:rPr lang="ja-JP" altLang="en-US" sz="2800" smtClean="0"/>
              <a:t>海洋データ可視化ソフト</a:t>
            </a:r>
            <a:r>
              <a:rPr lang="ja-JP" altLang="en-US" sz="3000" smtClean="0"/>
              <a:t>：</a:t>
            </a:r>
            <a:r>
              <a:rPr lang="en-US" altLang="ja-JP" sz="3000" b="1" smtClean="0">
                <a:solidFill>
                  <a:srgbClr val="FF0000"/>
                </a:solidFill>
              </a:rPr>
              <a:t>Ocean Data View</a:t>
            </a:r>
            <a:endParaRPr lang="ja-JP" altLang="en-US" sz="3000" b="1" smtClean="0">
              <a:solidFill>
                <a:srgbClr val="FF0000"/>
              </a:solidFill>
            </a:endParaRPr>
          </a:p>
        </p:txBody>
      </p:sp>
      <p:grpSp>
        <p:nvGrpSpPr>
          <p:cNvPr id="12" name="図形グループ 11"/>
          <p:cNvGrpSpPr/>
          <p:nvPr/>
        </p:nvGrpSpPr>
        <p:grpSpPr>
          <a:xfrm>
            <a:off x="0" y="61913"/>
            <a:ext cx="9144000" cy="6488112"/>
            <a:chOff x="0" y="61913"/>
            <a:chExt cx="9144000" cy="6488112"/>
          </a:xfrm>
        </p:grpSpPr>
        <p:sp>
          <p:nvSpPr>
            <p:cNvPr id="15363" name="テキスト ボックス 3"/>
            <p:cNvSpPr txBox="1">
              <a:spLocks noChangeArrowheads="1"/>
            </p:cNvSpPr>
            <p:nvPr/>
          </p:nvSpPr>
          <p:spPr bwMode="auto">
            <a:xfrm>
              <a:off x="1566863" y="477838"/>
              <a:ext cx="6513512" cy="400050"/>
            </a:xfrm>
            <a:prstGeom prst="rect">
              <a:avLst/>
            </a:prstGeom>
            <a:noFill/>
            <a:ln w="9525">
              <a:noFill/>
              <a:miter lim="800000"/>
              <a:headEnd/>
              <a:tailEnd/>
            </a:ln>
          </p:spPr>
          <p:txBody>
            <a:bodyPr wrap="none">
              <a:prstTxWarp prst="textNoShape">
                <a:avLst/>
              </a:prstTxWarp>
              <a:spAutoFit/>
            </a:bodyPr>
            <a:lstStyle/>
            <a:p>
              <a:r>
                <a:rPr lang="en-US" altLang="ja-JP" sz="2000">
                  <a:hlinkClick r:id="rId2"/>
                </a:rPr>
                <a:t>http://odv.awi.de/</a:t>
              </a:r>
              <a:r>
                <a:rPr lang="en-US" altLang="ja-JP" sz="2000"/>
                <a:t>  </a:t>
              </a:r>
              <a:r>
                <a:rPr lang="ja-JP" altLang="en-US" sz="2000"/>
                <a:t>から無料でダウンロード可</a:t>
              </a:r>
              <a:r>
                <a:rPr lang="en-US" altLang="ja-JP" sz="2000"/>
                <a:t>(</a:t>
              </a:r>
              <a:r>
                <a:rPr lang="ja-JP" altLang="en-US" sz="2000"/>
                <a:t>登録が必要</a:t>
              </a:r>
              <a:r>
                <a:rPr lang="en-US" altLang="ja-JP" sz="2000"/>
                <a:t>)</a:t>
              </a:r>
            </a:p>
          </p:txBody>
        </p:sp>
        <p:grpSp>
          <p:nvGrpSpPr>
            <p:cNvPr id="15364" name="図形グループ 10"/>
            <p:cNvGrpSpPr>
              <a:grpSpLocks/>
            </p:cNvGrpSpPr>
            <p:nvPr/>
          </p:nvGrpSpPr>
          <p:grpSpPr bwMode="auto">
            <a:xfrm>
              <a:off x="0" y="1031875"/>
              <a:ext cx="9144000" cy="3813175"/>
              <a:chOff x="0" y="1031182"/>
              <a:chExt cx="9144000" cy="3812802"/>
            </a:xfrm>
          </p:grpSpPr>
          <p:pic>
            <p:nvPicPr>
              <p:cNvPr id="15369" name="図 11" descr="Pacific-Temp3.png"/>
              <p:cNvPicPr>
                <a:picLocks noChangeAspect="1"/>
              </p:cNvPicPr>
              <p:nvPr/>
            </p:nvPicPr>
            <p:blipFill>
              <a:blip r:embed="rId3"/>
              <a:srcRect/>
              <a:stretch>
                <a:fillRect/>
              </a:stretch>
            </p:blipFill>
            <p:spPr bwMode="auto">
              <a:xfrm>
                <a:off x="0" y="1132409"/>
                <a:ext cx="9144000" cy="3711575"/>
              </a:xfrm>
              <a:prstGeom prst="rect">
                <a:avLst/>
              </a:prstGeom>
              <a:noFill/>
              <a:ln w="9525">
                <a:noFill/>
                <a:miter lim="800000"/>
                <a:headEnd/>
                <a:tailEnd/>
              </a:ln>
            </p:spPr>
          </p:pic>
          <p:sp>
            <p:nvSpPr>
              <p:cNvPr id="7" name="テキスト ボックス 6"/>
              <p:cNvSpPr txBox="1"/>
              <p:nvPr/>
            </p:nvSpPr>
            <p:spPr bwMode="auto">
              <a:xfrm>
                <a:off x="2070100" y="1031182"/>
                <a:ext cx="4724400" cy="338105"/>
              </a:xfrm>
              <a:prstGeom prst="rect">
                <a:avLst/>
              </a:prstGeom>
              <a:ln/>
            </p:spPr>
            <p:style>
              <a:lnRef idx="1">
                <a:schemeClr val="accent2"/>
              </a:lnRef>
              <a:fillRef idx="2">
                <a:schemeClr val="accent2"/>
              </a:fillRef>
              <a:effectRef idx="1">
                <a:schemeClr val="accent2"/>
              </a:effectRef>
              <a:fontRef idx="minor">
                <a:schemeClr val="dk1"/>
              </a:fontRef>
            </p:style>
            <p:txBody>
              <a:bodyPr wrap="none">
                <a:prstTxWarp prst="textNoShape">
                  <a:avLst/>
                </a:prstTxWarp>
                <a:spAutoFit/>
              </a:bodyPr>
              <a:lstStyle/>
              <a:p>
                <a:pPr>
                  <a:defRPr/>
                </a:pPr>
                <a:r>
                  <a:rPr lang="ja-JP" altLang="en-US" sz="1600">
                    <a:solidFill>
                      <a:srgbClr val="000000"/>
                    </a:solidFill>
                    <a:cs typeface="ＭＳ Ｐゴシック" charset="-128"/>
                  </a:rPr>
                  <a:t>太平洋（東経</a:t>
                </a:r>
                <a:r>
                  <a:rPr lang="en-US" altLang="ja-JP" sz="1600">
                    <a:solidFill>
                      <a:srgbClr val="000000"/>
                    </a:solidFill>
                    <a:cs typeface="ＭＳ Ｐゴシック" charset="-128"/>
                  </a:rPr>
                  <a:t>180</a:t>
                </a:r>
                <a:r>
                  <a:rPr lang="ja-JP" altLang="en-US" sz="1600">
                    <a:solidFill>
                      <a:srgbClr val="000000"/>
                    </a:solidFill>
                    <a:cs typeface="ＭＳ Ｐゴシック" charset="-128"/>
                  </a:rPr>
                  <a:t>度）の水温</a:t>
                </a:r>
                <a:r>
                  <a:rPr lang="en-US" altLang="ja-JP" sz="1600">
                    <a:solidFill>
                      <a:srgbClr val="000000"/>
                    </a:solidFill>
                    <a:cs typeface="ＭＳ Ｐゴシック" charset="-128"/>
                  </a:rPr>
                  <a:t>(</a:t>
                </a:r>
                <a:r>
                  <a:rPr lang="ja-JP" altLang="en-US" sz="1600">
                    <a:solidFill>
                      <a:srgbClr val="000000"/>
                    </a:solidFill>
                    <a:cs typeface="ＭＳ Ｐゴシック" charset="-128"/>
                  </a:rPr>
                  <a:t>年平均値</a:t>
                </a:r>
                <a:r>
                  <a:rPr lang="en-US" altLang="ja-JP" sz="1600">
                    <a:solidFill>
                      <a:srgbClr val="000000"/>
                    </a:solidFill>
                    <a:cs typeface="ＭＳ Ｐゴシック" charset="-128"/>
                  </a:rPr>
                  <a:t>)</a:t>
                </a:r>
                <a:r>
                  <a:rPr lang="ja-JP" altLang="en-US" sz="1600">
                    <a:solidFill>
                      <a:srgbClr val="000000"/>
                    </a:solidFill>
                    <a:cs typeface="ＭＳ Ｐゴシック" charset="-128"/>
                  </a:rPr>
                  <a:t>の鉛直断面図</a:t>
                </a:r>
              </a:p>
            </p:txBody>
          </p:sp>
        </p:grpSp>
        <p:sp>
          <p:nvSpPr>
            <p:cNvPr id="6" name="テキスト ボックス 5"/>
            <p:cNvSpPr txBox="1"/>
            <p:nvPr/>
          </p:nvSpPr>
          <p:spPr>
            <a:xfrm>
              <a:off x="153988" y="4783138"/>
              <a:ext cx="3875087" cy="338137"/>
            </a:xfrm>
            <a:prstGeom prst="rect">
              <a:avLst/>
            </a:prstGeom>
          </p:spPr>
          <p:style>
            <a:lnRef idx="1">
              <a:schemeClr val="accent1"/>
            </a:lnRef>
            <a:fillRef idx="2">
              <a:schemeClr val="accent1"/>
            </a:fillRef>
            <a:effectRef idx="1">
              <a:schemeClr val="accent1"/>
            </a:effectRef>
            <a:fontRef idx="minor">
              <a:schemeClr val="dk1"/>
            </a:fontRef>
          </p:style>
          <p:txBody>
            <a:bodyPr wrap="none">
              <a:prstTxWarp prst="textNoShape">
                <a:avLst/>
              </a:prstTxWarp>
              <a:spAutoFit/>
            </a:bodyPr>
            <a:lstStyle/>
            <a:p>
              <a:pPr>
                <a:defRPr/>
              </a:pPr>
              <a:r>
                <a:rPr lang="ja-JP" altLang="en-US" sz="1600" dirty="0">
                  <a:solidFill>
                    <a:srgbClr val="000000"/>
                  </a:solidFill>
                  <a:cs typeface="ＭＳ Ｐゴシック" charset="-128"/>
                </a:rPr>
                <a:t>上図から海洋の様々な特徴が発見できる。</a:t>
              </a:r>
              <a:endParaRPr lang="en-US" altLang="ja-JP" sz="1600" dirty="0">
                <a:solidFill>
                  <a:srgbClr val="000000"/>
                </a:solidFill>
                <a:cs typeface="ＭＳ Ｐゴシック" charset="-128"/>
              </a:endParaRPr>
            </a:p>
          </p:txBody>
        </p:sp>
        <p:sp>
          <p:nvSpPr>
            <p:cNvPr id="15366" name="テキスト ボックス 9"/>
            <p:cNvSpPr txBox="1">
              <a:spLocks noChangeArrowheads="1"/>
            </p:cNvSpPr>
            <p:nvPr/>
          </p:nvSpPr>
          <p:spPr bwMode="auto">
            <a:xfrm>
              <a:off x="157163" y="5199063"/>
              <a:ext cx="8812212" cy="135096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prstTxWarp prst="textNoShape">
                <a:avLst/>
              </a:prstTxWarp>
              <a:spAutoFit/>
            </a:bodyPr>
            <a:lstStyle/>
            <a:p>
              <a:pPr>
                <a:lnSpc>
                  <a:spcPts val="2400"/>
                </a:lnSpc>
                <a:defRPr/>
              </a:pPr>
              <a:r>
                <a:rPr lang="ja-JP" altLang="en-US" sz="1400" dirty="0">
                  <a:solidFill>
                    <a:srgbClr val="000000"/>
                  </a:solidFill>
                  <a:cs typeface="ＭＳ Ｐゴシック" charset="-128"/>
                </a:rPr>
                <a:t>・</a:t>
              </a:r>
              <a:r>
                <a:rPr lang="ja-JP" altLang="en-US" sz="1400" u="sng" dirty="0">
                  <a:solidFill>
                    <a:srgbClr val="000000"/>
                  </a:solidFill>
                  <a:cs typeface="ＭＳ Ｐゴシック" charset="-128"/>
                </a:rPr>
                <a:t>地形的構造</a:t>
              </a:r>
              <a:r>
                <a:rPr lang="ja-JP" altLang="en-US" sz="1400" dirty="0">
                  <a:solidFill>
                    <a:srgbClr val="000000"/>
                  </a:solidFill>
                  <a:cs typeface="ＭＳ Ｐゴシック" charset="-128"/>
                </a:rPr>
                <a:t>：</a:t>
              </a:r>
              <a:r>
                <a:rPr lang="en-US" altLang="ja-JP" sz="1400" dirty="0">
                  <a:solidFill>
                    <a:srgbClr val="000000"/>
                  </a:solidFill>
                  <a:cs typeface="ＭＳ Ｐゴシック" charset="-128"/>
                </a:rPr>
                <a:t> </a:t>
              </a:r>
              <a:r>
                <a:rPr lang="ja-JP" altLang="en-US" sz="1400" dirty="0">
                  <a:solidFill>
                    <a:srgbClr val="000000"/>
                  </a:solidFill>
                  <a:cs typeface="ＭＳ Ｐゴシック" charset="-128"/>
                </a:rPr>
                <a:t>代表的水深（外洋域</a:t>
              </a:r>
              <a:r>
                <a:rPr lang="en-US" altLang="ja-JP" sz="1400" dirty="0">
                  <a:solidFill>
                    <a:srgbClr val="000000"/>
                  </a:solidFill>
                  <a:cs typeface="ＭＳ Ｐゴシック" charset="-128"/>
                </a:rPr>
                <a:t>〜5000m,</a:t>
              </a:r>
              <a:r>
                <a:rPr lang="ja-JP" altLang="en-US" sz="1400" dirty="0">
                  <a:solidFill>
                    <a:srgbClr val="000000"/>
                  </a:solidFill>
                  <a:cs typeface="ＭＳ Ｐゴシック" charset="-128"/>
                </a:rPr>
                <a:t>沿岸域</a:t>
              </a:r>
              <a:r>
                <a:rPr lang="en-US" altLang="ja-JP" sz="1400" dirty="0">
                  <a:solidFill>
                    <a:srgbClr val="000000"/>
                  </a:solidFill>
                  <a:cs typeface="ＭＳ Ｐゴシック" charset="-128"/>
                </a:rPr>
                <a:t>〜100m),  </a:t>
              </a:r>
              <a:r>
                <a:rPr lang="ja-JP" altLang="en-US" sz="1400" dirty="0">
                  <a:solidFill>
                    <a:srgbClr val="000000"/>
                  </a:solidFill>
                  <a:cs typeface="ＭＳ Ｐゴシック" charset="-128"/>
                </a:rPr>
                <a:t>急峻な海嶺や海構の存在</a:t>
              </a:r>
              <a:endParaRPr lang="en-US" altLang="ja-JP" sz="1400" dirty="0">
                <a:solidFill>
                  <a:srgbClr val="000000"/>
                </a:solidFill>
                <a:cs typeface="ＭＳ Ｐゴシック" charset="-128"/>
              </a:endParaRPr>
            </a:p>
            <a:p>
              <a:pPr>
                <a:lnSpc>
                  <a:spcPts val="2400"/>
                </a:lnSpc>
                <a:defRPr/>
              </a:pPr>
              <a:r>
                <a:rPr lang="ja-JP" altLang="en-US" sz="1400" dirty="0">
                  <a:solidFill>
                    <a:srgbClr val="000000"/>
                  </a:solidFill>
                  <a:cs typeface="ＭＳ Ｐゴシック" charset="-128"/>
                </a:rPr>
                <a:t>・</a:t>
              </a:r>
              <a:r>
                <a:rPr lang="ja-JP" altLang="en-US" sz="1400" u="sng" dirty="0">
                  <a:solidFill>
                    <a:srgbClr val="000000"/>
                  </a:solidFill>
                  <a:cs typeface="ＭＳ Ｐゴシック" charset="-128"/>
                </a:rPr>
                <a:t>海洋の二層構造</a:t>
              </a:r>
              <a:r>
                <a:rPr lang="ja-JP" altLang="en-US" sz="1400" dirty="0">
                  <a:solidFill>
                    <a:srgbClr val="000000"/>
                  </a:solidFill>
                  <a:cs typeface="ＭＳ Ｐゴシック" charset="-128"/>
                </a:rPr>
                <a:t>：表層海洋：水温５</a:t>
              </a:r>
              <a:r>
                <a:rPr lang="en-US" altLang="ja-JP" sz="1400" dirty="0">
                  <a:solidFill>
                    <a:srgbClr val="000000"/>
                  </a:solidFill>
                  <a:cs typeface="ＭＳ Ｐゴシック" charset="-128"/>
                </a:rPr>
                <a:t>˚C-30˚C, </a:t>
              </a:r>
              <a:r>
                <a:rPr lang="ja-JP" altLang="en-US" sz="1400" dirty="0">
                  <a:solidFill>
                    <a:srgbClr val="000000"/>
                  </a:solidFill>
                  <a:cs typeface="ＭＳ Ｐゴシック" charset="-128"/>
                </a:rPr>
                <a:t>水深</a:t>
              </a:r>
              <a:r>
                <a:rPr lang="en-US" altLang="ja-JP" sz="1400" dirty="0">
                  <a:solidFill>
                    <a:srgbClr val="000000"/>
                  </a:solidFill>
                  <a:cs typeface="ＭＳ Ｐゴシック" charset="-128"/>
                </a:rPr>
                <a:t>0m〜1000m ←</a:t>
              </a:r>
              <a:r>
                <a:rPr lang="ja-JP" altLang="en-US" sz="1400" dirty="0">
                  <a:solidFill>
                    <a:srgbClr val="000000"/>
                  </a:solidFill>
                  <a:cs typeface="ＭＳ Ｐゴシック" charset="-128"/>
                </a:rPr>
                <a:t>風応力や海面加熱の影響をうける（黒潮等が存在）</a:t>
              </a:r>
              <a:endParaRPr lang="en-US" altLang="ja-JP" sz="1400" dirty="0">
                <a:solidFill>
                  <a:srgbClr val="000000"/>
                </a:solidFill>
                <a:cs typeface="ＭＳ Ｐゴシック" charset="-128"/>
              </a:endParaRPr>
            </a:p>
            <a:p>
              <a:pPr>
                <a:lnSpc>
                  <a:spcPts val="2200"/>
                </a:lnSpc>
                <a:defRPr/>
              </a:pPr>
              <a:r>
                <a:rPr lang="ja-JP" altLang="en-US" sz="1400" dirty="0">
                  <a:solidFill>
                    <a:srgbClr val="000000"/>
                  </a:solidFill>
                  <a:cs typeface="ＭＳ Ｐゴシック" charset="-128"/>
                </a:rPr>
                <a:t>　　　　　　　　　　　　深層海洋：水温５</a:t>
              </a:r>
              <a:r>
                <a:rPr lang="en-US" altLang="ja-JP" sz="1400" dirty="0">
                  <a:solidFill>
                    <a:srgbClr val="000000"/>
                  </a:solidFill>
                  <a:cs typeface="ＭＳ Ｐゴシック" charset="-128"/>
                </a:rPr>
                <a:t>˚C</a:t>
              </a:r>
              <a:r>
                <a:rPr lang="ja-JP" altLang="en-US" sz="1400" dirty="0">
                  <a:solidFill>
                    <a:srgbClr val="000000"/>
                  </a:solidFill>
                  <a:cs typeface="ＭＳ Ｐゴシック" charset="-128"/>
                </a:rPr>
                <a:t>以下</a:t>
              </a:r>
              <a:r>
                <a:rPr lang="en-US" altLang="ja-JP" sz="1400" dirty="0">
                  <a:solidFill>
                    <a:srgbClr val="000000"/>
                  </a:solidFill>
                  <a:cs typeface="ＭＳ Ｐゴシック" charset="-128"/>
                </a:rPr>
                <a:t>, </a:t>
              </a:r>
              <a:r>
                <a:rPr lang="ja-JP" altLang="en-US" sz="1400" dirty="0">
                  <a:solidFill>
                    <a:srgbClr val="000000"/>
                  </a:solidFill>
                  <a:cs typeface="ＭＳ Ｐゴシック" charset="-128"/>
                </a:rPr>
                <a:t>水深</a:t>
              </a:r>
              <a:r>
                <a:rPr lang="en-US" altLang="ja-JP" sz="1400" dirty="0">
                  <a:solidFill>
                    <a:srgbClr val="000000"/>
                  </a:solidFill>
                  <a:cs typeface="ＭＳ Ｐゴシック" charset="-128"/>
                </a:rPr>
                <a:t>1000m</a:t>
              </a:r>
              <a:r>
                <a:rPr lang="ja-JP" altLang="en-US" sz="1400" dirty="0">
                  <a:solidFill>
                    <a:srgbClr val="000000"/>
                  </a:solidFill>
                  <a:cs typeface="ＭＳ Ｐゴシック" charset="-128"/>
                </a:rPr>
                <a:t>以下</a:t>
              </a:r>
              <a:r>
                <a:rPr lang="en-US" altLang="ja-JP" sz="1400" dirty="0">
                  <a:solidFill>
                    <a:srgbClr val="000000"/>
                  </a:solidFill>
                  <a:cs typeface="ＭＳ Ｐゴシック" charset="-128"/>
                </a:rPr>
                <a:t>  ←</a:t>
              </a:r>
              <a:r>
                <a:rPr lang="ja-JP" altLang="en-US" sz="1400" dirty="0">
                  <a:solidFill>
                    <a:srgbClr val="000000"/>
                  </a:solidFill>
                  <a:cs typeface="ＭＳ Ｐゴシック" charset="-128"/>
                </a:rPr>
                <a:t>極域で形成された冷たい水塊</a:t>
              </a:r>
              <a:endParaRPr lang="en-US" altLang="ja-JP" sz="1400" dirty="0">
                <a:solidFill>
                  <a:srgbClr val="000000"/>
                </a:solidFill>
                <a:cs typeface="ＭＳ Ｐゴシック" charset="-128"/>
              </a:endParaRPr>
            </a:p>
            <a:p>
              <a:pPr>
                <a:lnSpc>
                  <a:spcPts val="2800"/>
                </a:lnSpc>
                <a:defRPr/>
              </a:pPr>
              <a:r>
                <a:rPr lang="ja-JP" altLang="en-US" sz="1400" dirty="0">
                  <a:solidFill>
                    <a:srgbClr val="000000"/>
                  </a:solidFill>
                  <a:cs typeface="ＭＳ Ｐゴシック" charset="-128"/>
                </a:rPr>
                <a:t>・海水の物性的特徴：水温の低下に従い密度が大きくなる</a:t>
              </a:r>
              <a:r>
                <a:rPr lang="en-US" altLang="ja-JP" sz="1400" dirty="0">
                  <a:solidFill>
                    <a:srgbClr val="000000"/>
                  </a:solidFill>
                  <a:cs typeface="ＭＳ Ｐゴシック" charset="-128"/>
                </a:rPr>
                <a:t>(⇔</a:t>
              </a:r>
              <a:r>
                <a:rPr lang="ja-JP" altLang="en-US" sz="1400" dirty="0">
                  <a:solidFill>
                    <a:srgbClr val="000000"/>
                  </a:solidFill>
                  <a:cs typeface="ＭＳ Ｐゴシック" charset="-128"/>
                </a:rPr>
                <a:t>真水は</a:t>
              </a:r>
              <a:r>
                <a:rPr lang="en-US" altLang="ja-JP" sz="1400" dirty="0">
                  <a:solidFill>
                    <a:srgbClr val="000000"/>
                  </a:solidFill>
                  <a:cs typeface="ＭＳ Ｐゴシック" charset="-128"/>
                </a:rPr>
                <a:t>4˚C</a:t>
              </a:r>
              <a:r>
                <a:rPr lang="ja-JP" altLang="en-US" sz="1400" dirty="0">
                  <a:solidFill>
                    <a:srgbClr val="000000"/>
                  </a:solidFill>
                  <a:cs typeface="ＭＳ Ｐゴシック" charset="-128"/>
                </a:rPr>
                <a:t>で最大）</a:t>
              </a:r>
              <a:r>
                <a:rPr lang="en-US" altLang="ja-JP" sz="1400" dirty="0">
                  <a:solidFill>
                    <a:srgbClr val="000000"/>
                  </a:solidFill>
                  <a:cs typeface="ＭＳ Ｐゴシック" charset="-128"/>
                </a:rPr>
                <a:t>,  </a:t>
              </a:r>
              <a:r>
                <a:rPr lang="ja-JP" altLang="en-US" sz="1400" dirty="0">
                  <a:solidFill>
                    <a:srgbClr val="000000"/>
                  </a:solidFill>
                  <a:cs typeface="ＭＳ Ｐゴシック" charset="-128"/>
                </a:rPr>
                <a:t>氷点が</a:t>
              </a:r>
              <a:r>
                <a:rPr lang="en-US" altLang="ja-JP" sz="1400" dirty="0">
                  <a:solidFill>
                    <a:srgbClr val="000000"/>
                  </a:solidFill>
                  <a:cs typeface="ＭＳ Ｐゴシック" charset="-128"/>
                </a:rPr>
                <a:t>0℃</a:t>
              </a:r>
              <a:r>
                <a:rPr lang="ja-JP" altLang="en-US" sz="1400" dirty="0">
                  <a:solidFill>
                    <a:srgbClr val="000000"/>
                  </a:solidFill>
                  <a:cs typeface="ＭＳ Ｐゴシック" charset="-128"/>
                </a:rPr>
                <a:t>以下になる（極域）</a:t>
              </a:r>
              <a:endParaRPr lang="en-US" altLang="ja-JP" sz="1400" dirty="0">
                <a:solidFill>
                  <a:srgbClr val="000000"/>
                </a:solidFill>
                <a:cs typeface="ＭＳ Ｐゴシック" charset="-128"/>
              </a:endParaRPr>
            </a:p>
          </p:txBody>
        </p:sp>
        <p:sp>
          <p:nvSpPr>
            <p:cNvPr id="9" name="正方形/長方形 8"/>
            <p:cNvSpPr/>
            <p:nvPr/>
          </p:nvSpPr>
          <p:spPr>
            <a:xfrm>
              <a:off x="1366838" y="61913"/>
              <a:ext cx="6810375" cy="833437"/>
            </a:xfrm>
            <a:prstGeom prst="rect">
              <a:avLst/>
            </a:prstGeom>
            <a:noFill/>
            <a:ln w="28575" cap="flat" cmpd="sng" algn="ctr">
              <a:solidFill>
                <a:srgbClr val="3366FF"/>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cxnSp>
          <p:nvCxnSpPr>
            <p:cNvPr id="11" name="直線コネクタ 10"/>
            <p:cNvCxnSpPr/>
            <p:nvPr/>
          </p:nvCxnSpPr>
          <p:spPr>
            <a:xfrm rot="5400000">
              <a:off x="87313" y="2363788"/>
              <a:ext cx="1728787" cy="1587"/>
            </a:xfrm>
            <a:prstGeom prst="line">
              <a:avLst/>
            </a:prstGeom>
            <a:ln w="38100" cap="flat" cmpd="sng" algn="ctr">
              <a:solidFill>
                <a:srgbClr val="FF0000">
                  <a:alpha val="82000"/>
                </a:srgb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図形グループ 26"/>
          <p:cNvGrpSpPr/>
          <p:nvPr/>
        </p:nvGrpSpPr>
        <p:grpSpPr>
          <a:xfrm>
            <a:off x="128103" y="142875"/>
            <a:ext cx="8914851" cy="6637232"/>
            <a:chOff x="128103" y="142875"/>
            <a:chExt cx="8914851" cy="6637232"/>
          </a:xfrm>
        </p:grpSpPr>
        <p:sp>
          <p:nvSpPr>
            <p:cNvPr id="21" name="テキスト ボックス 20"/>
            <p:cNvSpPr txBox="1"/>
            <p:nvPr/>
          </p:nvSpPr>
          <p:spPr>
            <a:xfrm>
              <a:off x="160668" y="4862915"/>
              <a:ext cx="5283601" cy="861774"/>
            </a:xfrm>
            <a:prstGeom prst="rect">
              <a:avLst/>
            </a:prstGeom>
            <a:ln>
              <a:solidFill>
                <a:srgbClr val="FF0000"/>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dirty="0">
                  <a:solidFill>
                    <a:schemeClr val="tx1"/>
                  </a:solidFill>
                </a:rPr>
                <a:t>溶存酸素</a:t>
              </a:r>
              <a:r>
                <a:rPr lang="en-US" altLang="ja-JP" dirty="0" smtClean="0">
                  <a:solidFill>
                    <a:schemeClr val="tx1"/>
                  </a:solidFill>
                </a:rPr>
                <a:t>O</a:t>
              </a:r>
              <a:r>
                <a:rPr lang="en-US" altLang="ja-JP" baseline="-25000" dirty="0" smtClean="0">
                  <a:solidFill>
                    <a:schemeClr val="tx1"/>
                  </a:solidFill>
                </a:rPr>
                <a:t>2</a:t>
              </a:r>
              <a:r>
                <a:rPr lang="ja-JP" altLang="en-US" dirty="0" smtClean="0">
                  <a:solidFill>
                    <a:schemeClr val="tx1"/>
                  </a:solidFill>
                </a:rPr>
                <a:t>＝</a:t>
              </a:r>
              <a:endParaRPr lang="en-US" altLang="ja-JP" dirty="0" smtClean="0">
                <a:solidFill>
                  <a:schemeClr val="tx1"/>
                </a:solidFill>
              </a:endParaRPr>
            </a:p>
            <a:p>
              <a:pPr>
                <a:defRPr/>
              </a:pPr>
              <a:r>
                <a:rPr lang="en-US" altLang="ja-JP" sz="1600" dirty="0" smtClean="0">
                  <a:solidFill>
                    <a:schemeClr val="tx1"/>
                  </a:solidFill>
                </a:rPr>
                <a:t>      </a:t>
              </a:r>
              <a:r>
                <a:rPr lang="ja-JP" altLang="en-US" sz="1600" dirty="0" smtClean="0">
                  <a:solidFill>
                    <a:schemeClr val="tx1"/>
                  </a:solidFill>
                </a:rPr>
                <a:t>海水が</a:t>
              </a:r>
              <a:r>
                <a:rPr lang="ja-JP" altLang="en-US" sz="1600" dirty="0" smtClean="0"/>
                <a:t>海面</a:t>
              </a:r>
              <a:r>
                <a:rPr lang="ja-JP" altLang="en-US" sz="1600" dirty="0"/>
                <a:t>を離れてからの経過</a:t>
              </a:r>
              <a:r>
                <a:rPr lang="ja-JP" altLang="en-US" sz="1600" dirty="0" smtClean="0"/>
                <a:t>時間（海水年齢）の指標。</a:t>
              </a:r>
              <a:endParaRPr lang="en-US" altLang="ja-JP" sz="1600" dirty="0" smtClean="0"/>
            </a:p>
            <a:p>
              <a:pPr>
                <a:defRPr/>
              </a:pPr>
              <a:r>
                <a:rPr lang="ja-JP" altLang="ja-JP" sz="1600" dirty="0" smtClean="0">
                  <a:solidFill>
                    <a:srgbClr val="000000"/>
                  </a:solidFill>
                </a:rPr>
                <a:t>　</a:t>
              </a:r>
              <a:r>
                <a:rPr lang="ja-JP" altLang="en-US" sz="1600" dirty="0" smtClean="0">
                  <a:solidFill>
                    <a:srgbClr val="000000"/>
                  </a:solidFill>
                </a:rPr>
                <a:t>　</a:t>
              </a:r>
              <a:r>
                <a:rPr lang="en-US" altLang="ja-JP" sz="1600" dirty="0" smtClean="0">
                  <a:solidFill>
                    <a:srgbClr val="000000"/>
                  </a:solidFill>
                </a:rPr>
                <a:t> O</a:t>
              </a:r>
              <a:r>
                <a:rPr lang="en-US" altLang="ja-JP" sz="1600" baseline="-25000" dirty="0" smtClean="0">
                  <a:solidFill>
                    <a:srgbClr val="000000"/>
                  </a:solidFill>
                </a:rPr>
                <a:t>2</a:t>
              </a:r>
              <a:r>
                <a:rPr lang="ja-JP" altLang="en-US" sz="1600" dirty="0">
                  <a:solidFill>
                    <a:srgbClr val="000000"/>
                  </a:solidFill>
                </a:rPr>
                <a:t>が高い</a:t>
              </a:r>
              <a:r>
                <a:rPr lang="en-US" altLang="ja-JP" sz="1600" dirty="0">
                  <a:solidFill>
                    <a:srgbClr val="000000"/>
                  </a:solidFill>
                </a:rPr>
                <a:t>→</a:t>
              </a:r>
              <a:r>
                <a:rPr lang="ja-JP" altLang="en-US" sz="1600" dirty="0">
                  <a:solidFill>
                    <a:srgbClr val="000000"/>
                  </a:solidFill>
                </a:rPr>
                <a:t>新しい海水</a:t>
              </a:r>
              <a:r>
                <a:rPr lang="ja-JP" altLang="en-US" sz="1600" dirty="0" smtClean="0">
                  <a:solidFill>
                    <a:srgbClr val="000000"/>
                  </a:solidFill>
                </a:rPr>
                <a:t>、</a:t>
              </a:r>
              <a:r>
                <a:rPr lang="en-US" altLang="ja-JP" sz="1600" dirty="0" smtClean="0">
                  <a:solidFill>
                    <a:srgbClr val="000000"/>
                  </a:solidFill>
                </a:rPr>
                <a:t>O</a:t>
              </a:r>
              <a:r>
                <a:rPr lang="en-US" altLang="ja-JP" sz="1600" baseline="-25000" dirty="0" smtClean="0">
                  <a:solidFill>
                    <a:srgbClr val="000000"/>
                  </a:solidFill>
                </a:rPr>
                <a:t>2</a:t>
              </a:r>
              <a:r>
                <a:rPr lang="ja-JP" altLang="en-US" sz="1600" dirty="0">
                  <a:solidFill>
                    <a:srgbClr val="000000"/>
                  </a:solidFill>
                </a:rPr>
                <a:t>が低い</a:t>
              </a:r>
              <a:r>
                <a:rPr lang="en-US" altLang="ja-JP" sz="1600" dirty="0">
                  <a:solidFill>
                    <a:srgbClr val="000000"/>
                  </a:solidFill>
                </a:rPr>
                <a:t>→</a:t>
              </a:r>
              <a:r>
                <a:rPr lang="ja-JP" altLang="en-US" sz="1600" dirty="0">
                  <a:solidFill>
                    <a:srgbClr val="000000"/>
                  </a:solidFill>
                </a:rPr>
                <a:t>古い</a:t>
              </a:r>
              <a:r>
                <a:rPr lang="ja-JP" altLang="en-US" sz="1600" dirty="0" smtClean="0">
                  <a:solidFill>
                    <a:srgbClr val="000000"/>
                  </a:solidFill>
                </a:rPr>
                <a:t>海水</a:t>
              </a:r>
              <a:endParaRPr lang="ja-JP" altLang="en-US" sz="1600" dirty="0"/>
            </a:p>
          </p:txBody>
        </p:sp>
        <p:pic>
          <p:nvPicPr>
            <p:cNvPr id="16393" name="図 21" descr="OXYGEN3000.png"/>
            <p:cNvPicPr>
              <a:picLocks noChangeAspect="1"/>
            </p:cNvPicPr>
            <p:nvPr/>
          </p:nvPicPr>
          <p:blipFill>
            <a:blip r:embed="rId2"/>
            <a:srcRect/>
            <a:stretch>
              <a:fillRect/>
            </a:stretch>
          </p:blipFill>
          <p:spPr bwMode="auto">
            <a:xfrm>
              <a:off x="861413" y="611139"/>
              <a:ext cx="7724910" cy="4208352"/>
            </a:xfrm>
            <a:prstGeom prst="rect">
              <a:avLst/>
            </a:prstGeom>
            <a:noFill/>
            <a:ln w="9525">
              <a:noFill/>
              <a:miter lim="800000"/>
              <a:headEnd/>
              <a:tailEnd/>
            </a:ln>
          </p:spPr>
        </p:pic>
        <p:sp>
          <p:nvSpPr>
            <p:cNvPr id="23" name="テキスト ボックス 22"/>
            <p:cNvSpPr txBox="1"/>
            <p:nvPr/>
          </p:nvSpPr>
          <p:spPr bwMode="auto">
            <a:xfrm>
              <a:off x="1207453" y="694188"/>
              <a:ext cx="2977583" cy="338554"/>
            </a:xfrm>
            <a:prstGeom prst="rect">
              <a:avLst/>
            </a:prstGeom>
            <a:ln/>
          </p:spPr>
          <p:style>
            <a:lnRef idx="1">
              <a:schemeClr val="accent2"/>
            </a:lnRef>
            <a:fillRef idx="2">
              <a:schemeClr val="accent2"/>
            </a:fillRef>
            <a:effectRef idx="1">
              <a:schemeClr val="accent2"/>
            </a:effectRef>
            <a:fontRef idx="minor">
              <a:schemeClr val="dk1"/>
            </a:fontRef>
          </p:style>
          <p:txBody>
            <a:bodyPr wrap="square">
              <a:prstTxWarp prst="textNoShape">
                <a:avLst/>
              </a:prstTxWarp>
              <a:spAutoFit/>
            </a:bodyPr>
            <a:lstStyle/>
            <a:p>
              <a:pPr algn="ctr">
                <a:defRPr/>
              </a:pPr>
              <a:r>
                <a:rPr lang="ja-JP" altLang="en-US" sz="1600" dirty="0">
                  <a:solidFill>
                    <a:srgbClr val="000000"/>
                  </a:solidFill>
                  <a:cs typeface="ＭＳ Ｐゴシック" charset="-128"/>
                </a:rPr>
                <a:t>水深</a:t>
              </a:r>
              <a:r>
                <a:rPr lang="en-US" altLang="ja-JP" sz="1600" dirty="0" smtClean="0">
                  <a:solidFill>
                    <a:srgbClr val="000000"/>
                  </a:solidFill>
                  <a:cs typeface="ＭＳ Ｐゴシック" charset="-128"/>
                </a:rPr>
                <a:t>3000m</a:t>
              </a:r>
              <a:r>
                <a:rPr lang="ja-JP" altLang="en-US" sz="1600" dirty="0" smtClean="0">
                  <a:solidFill>
                    <a:srgbClr val="000000"/>
                  </a:solidFill>
                  <a:cs typeface="ＭＳ Ｐゴシック" charset="-128"/>
                </a:rPr>
                <a:t>の</a:t>
              </a:r>
              <a:r>
                <a:rPr lang="ja-JP" altLang="en-US" sz="1600" dirty="0">
                  <a:solidFill>
                    <a:srgbClr val="000000"/>
                  </a:solidFill>
                </a:rPr>
                <a:t>溶存酸素分布</a:t>
              </a:r>
              <a:endParaRPr lang="ja-JP" altLang="en-US" sz="1600" dirty="0">
                <a:solidFill>
                  <a:srgbClr val="000000"/>
                </a:solidFill>
                <a:cs typeface="ＭＳ Ｐゴシック" charset="-128"/>
              </a:endParaRPr>
            </a:p>
          </p:txBody>
        </p:sp>
        <p:sp>
          <p:nvSpPr>
            <p:cNvPr id="16395" name="テキスト ボックス 26"/>
            <p:cNvSpPr txBox="1">
              <a:spLocks noChangeArrowheads="1"/>
            </p:cNvSpPr>
            <p:nvPr/>
          </p:nvSpPr>
          <p:spPr bwMode="auto">
            <a:xfrm>
              <a:off x="5498543" y="1852113"/>
              <a:ext cx="2132537" cy="276999"/>
            </a:xfrm>
            <a:prstGeom prst="rect">
              <a:avLst/>
            </a:prstGeom>
            <a:solidFill>
              <a:schemeClr val="bg1"/>
            </a:solidFill>
            <a:ln w="19050">
              <a:solidFill>
                <a:schemeClr val="tx1"/>
              </a:solidFill>
              <a:miter lim="800000"/>
              <a:headEnd/>
              <a:tailEnd/>
            </a:ln>
          </p:spPr>
          <p:txBody>
            <a:bodyPr wrap="square">
              <a:prstTxWarp prst="textNoShape">
                <a:avLst/>
              </a:prstTxWarp>
              <a:spAutoFit/>
            </a:bodyPr>
            <a:lstStyle/>
            <a:p>
              <a:pPr algn="ctr"/>
              <a:r>
                <a:rPr lang="ja-JP" altLang="en-US" sz="1200" dirty="0" smtClean="0"/>
                <a:t>古い深層水</a:t>
              </a:r>
              <a:r>
                <a:rPr lang="en-US" altLang="ja-JP" sz="1200" dirty="0"/>
                <a:t>(1000〜2000</a:t>
              </a:r>
              <a:r>
                <a:rPr lang="ja-JP" altLang="en-US" sz="1200" dirty="0"/>
                <a:t>年</a:t>
              </a:r>
              <a:r>
                <a:rPr lang="en-US" altLang="ja-JP" sz="1200" dirty="0"/>
                <a:t>)</a:t>
              </a:r>
              <a:endParaRPr lang="ja-JP" altLang="en-US" sz="1200" dirty="0"/>
            </a:p>
          </p:txBody>
        </p:sp>
        <p:cxnSp>
          <p:nvCxnSpPr>
            <p:cNvPr id="32" name="直線矢印コネクタ 31"/>
            <p:cNvCxnSpPr/>
            <p:nvPr/>
          </p:nvCxnSpPr>
          <p:spPr bwMode="auto">
            <a:xfrm rot="16200000" flipH="1">
              <a:off x="948264" y="2447877"/>
              <a:ext cx="2171122" cy="439963"/>
            </a:xfrm>
            <a:prstGeom prst="straightConnector1">
              <a:avLst/>
            </a:prstGeom>
            <a:ln w="5715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34" name="直線矢印コネクタ 33"/>
            <p:cNvCxnSpPr/>
            <p:nvPr/>
          </p:nvCxnSpPr>
          <p:spPr bwMode="auto">
            <a:xfrm>
              <a:off x="2405406" y="3751726"/>
              <a:ext cx="3455447" cy="1694"/>
            </a:xfrm>
            <a:prstGeom prst="straightConnector1">
              <a:avLst/>
            </a:prstGeom>
            <a:ln w="5715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37" name="直線矢印コネクタ 36"/>
            <p:cNvCxnSpPr/>
            <p:nvPr/>
          </p:nvCxnSpPr>
          <p:spPr bwMode="auto">
            <a:xfrm rot="5400000" flipH="1" flipV="1">
              <a:off x="5268429" y="2950077"/>
              <a:ext cx="1605038" cy="1648"/>
            </a:xfrm>
            <a:prstGeom prst="straightConnector1">
              <a:avLst/>
            </a:prstGeom>
            <a:ln w="5715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6399" name="テキスト ボックス 23"/>
            <p:cNvSpPr txBox="1">
              <a:spLocks noChangeArrowheads="1"/>
            </p:cNvSpPr>
            <p:nvPr/>
          </p:nvSpPr>
          <p:spPr bwMode="auto">
            <a:xfrm>
              <a:off x="1191030" y="1353309"/>
              <a:ext cx="1062777" cy="276999"/>
            </a:xfrm>
            <a:prstGeom prst="rect">
              <a:avLst/>
            </a:prstGeom>
            <a:solidFill>
              <a:schemeClr val="bg1"/>
            </a:solidFill>
            <a:ln w="19050">
              <a:solidFill>
                <a:schemeClr val="tx1"/>
              </a:solidFill>
              <a:miter lim="800000"/>
              <a:headEnd/>
              <a:tailEnd/>
            </a:ln>
          </p:spPr>
          <p:txBody>
            <a:bodyPr wrap="square">
              <a:prstTxWarp prst="textNoShape">
                <a:avLst/>
              </a:prstTxWarp>
              <a:spAutoFit/>
            </a:bodyPr>
            <a:lstStyle/>
            <a:p>
              <a:r>
                <a:rPr lang="ja-JP" altLang="en-US" sz="1200" dirty="0" smtClean="0"/>
                <a:t>新しい深層水</a:t>
              </a:r>
              <a:endParaRPr lang="ja-JP" altLang="en-US" sz="1200" dirty="0"/>
            </a:p>
          </p:txBody>
        </p:sp>
        <p:sp>
          <p:nvSpPr>
            <p:cNvPr id="16400" name="テキスト ボックス 38"/>
            <p:cNvSpPr txBox="1">
              <a:spLocks noChangeArrowheads="1"/>
            </p:cNvSpPr>
            <p:nvPr/>
          </p:nvSpPr>
          <p:spPr bwMode="auto">
            <a:xfrm>
              <a:off x="3993899" y="1473013"/>
              <a:ext cx="966847" cy="400110"/>
            </a:xfrm>
            <a:prstGeom prst="rect">
              <a:avLst/>
            </a:prstGeom>
            <a:solidFill>
              <a:schemeClr val="bg1"/>
            </a:solidFill>
            <a:ln w="28575">
              <a:solidFill>
                <a:schemeClr val="tx1"/>
              </a:solidFill>
              <a:miter lim="800000"/>
              <a:headEnd/>
              <a:tailEnd/>
            </a:ln>
          </p:spPr>
          <p:txBody>
            <a:bodyPr wrap="square">
              <a:prstTxWarp prst="textNoShape">
                <a:avLst/>
              </a:prstTxWarp>
              <a:spAutoFit/>
            </a:bodyPr>
            <a:lstStyle/>
            <a:p>
              <a:pPr algn="ctr"/>
              <a:r>
                <a:rPr lang="ja-JP" altLang="en-US" sz="1000" dirty="0"/>
                <a:t>日本海</a:t>
              </a:r>
              <a:endParaRPr lang="en-US" altLang="ja-JP" sz="1000" dirty="0"/>
            </a:p>
            <a:p>
              <a:pPr algn="ctr"/>
              <a:r>
                <a:rPr lang="ja-JP" altLang="en-US" sz="1000" dirty="0" smtClean="0"/>
                <a:t>新しい深層水</a:t>
              </a:r>
              <a:endParaRPr lang="ja-JP" altLang="en-US" sz="1000" dirty="0"/>
            </a:p>
          </p:txBody>
        </p:sp>
        <p:sp>
          <p:nvSpPr>
            <p:cNvPr id="9" name="テキスト ボックス 8"/>
            <p:cNvSpPr txBox="1"/>
            <p:nvPr/>
          </p:nvSpPr>
          <p:spPr>
            <a:xfrm>
              <a:off x="452438" y="142875"/>
              <a:ext cx="2954337" cy="400050"/>
            </a:xfrm>
            <a:prstGeom prst="rect">
              <a:avLst/>
            </a:prstGeom>
          </p:spPr>
          <p:style>
            <a:lnRef idx="1">
              <a:schemeClr val="accent1"/>
            </a:lnRef>
            <a:fillRef idx="2">
              <a:schemeClr val="accent1"/>
            </a:fillRef>
            <a:effectRef idx="1">
              <a:schemeClr val="accent1"/>
            </a:effectRef>
            <a:fontRef idx="minor">
              <a:schemeClr val="dk1"/>
            </a:fontRef>
          </p:style>
          <p:txBody>
            <a:bodyPr wrap="none">
              <a:prstTxWarp prst="textNoShape">
                <a:avLst/>
              </a:prstTxWarp>
              <a:spAutoFit/>
            </a:bodyPr>
            <a:lstStyle/>
            <a:p>
              <a:pPr algn="ctr">
                <a:defRPr/>
              </a:pPr>
              <a:r>
                <a:rPr lang="ja-JP" altLang="en-US" sz="2000" dirty="0">
                  <a:solidFill>
                    <a:srgbClr val="FF0000"/>
                  </a:solidFill>
                  <a:cs typeface="ＭＳ Ｐゴシック" charset="-128"/>
                </a:rPr>
                <a:t>海洋深層循環（熱塩循環</a:t>
              </a:r>
              <a:r>
                <a:rPr lang="en-US" altLang="ja-JP" sz="2000" dirty="0">
                  <a:solidFill>
                    <a:srgbClr val="FF0000"/>
                  </a:solidFill>
                  <a:cs typeface="ＭＳ Ｐゴシック" charset="-128"/>
                </a:rPr>
                <a:t>)</a:t>
              </a:r>
              <a:endParaRPr lang="ja-JP" altLang="en-US" sz="2000" dirty="0">
                <a:solidFill>
                  <a:srgbClr val="FF0000"/>
                </a:solidFill>
                <a:cs typeface="ＭＳ Ｐゴシック" charset="-128"/>
              </a:endParaRPr>
            </a:p>
          </p:txBody>
        </p:sp>
        <p:sp>
          <p:nvSpPr>
            <p:cNvPr id="16390" name="テキスト ボックス 41"/>
            <p:cNvSpPr txBox="1">
              <a:spLocks noChangeArrowheads="1"/>
            </p:cNvSpPr>
            <p:nvPr/>
          </p:nvSpPr>
          <p:spPr bwMode="auto">
            <a:xfrm>
              <a:off x="5991742" y="4698473"/>
              <a:ext cx="2516188" cy="338138"/>
            </a:xfrm>
            <a:prstGeom prst="rect">
              <a:avLst/>
            </a:prstGeom>
            <a:solidFill>
              <a:schemeClr val="bg1"/>
            </a:solidFill>
            <a:ln w="9525">
              <a:noFill/>
              <a:miter lim="800000"/>
              <a:headEnd/>
              <a:tailEnd/>
            </a:ln>
          </p:spPr>
          <p:txBody>
            <a:bodyPr wrap="none">
              <a:prstTxWarp prst="textNoShape">
                <a:avLst/>
              </a:prstTxWarp>
              <a:spAutoFit/>
            </a:bodyPr>
            <a:lstStyle/>
            <a:p>
              <a:r>
                <a:rPr lang="ja-JP" altLang="en-US" sz="1600" dirty="0"/>
                <a:t>ブロッカーのコンベアベルト</a:t>
              </a:r>
            </a:p>
          </p:txBody>
        </p:sp>
        <p:cxnSp>
          <p:nvCxnSpPr>
            <p:cNvPr id="16" name="直線矢印コネクタ 15"/>
            <p:cNvCxnSpPr/>
            <p:nvPr/>
          </p:nvCxnSpPr>
          <p:spPr bwMode="auto">
            <a:xfrm flipV="1">
              <a:off x="1803400" y="3772254"/>
              <a:ext cx="569913" cy="487362"/>
            </a:xfrm>
            <a:prstGeom prst="straightConnector1">
              <a:avLst/>
            </a:prstGeom>
            <a:ln w="5715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6392" name="テキスト ボックス 23"/>
            <p:cNvSpPr txBox="1">
              <a:spLocks noChangeArrowheads="1"/>
            </p:cNvSpPr>
            <p:nvPr/>
          </p:nvSpPr>
          <p:spPr bwMode="auto">
            <a:xfrm>
              <a:off x="1263650" y="4215984"/>
              <a:ext cx="1141756" cy="276999"/>
            </a:xfrm>
            <a:prstGeom prst="rect">
              <a:avLst/>
            </a:prstGeom>
            <a:solidFill>
              <a:schemeClr val="bg1"/>
            </a:solidFill>
            <a:ln w="19050">
              <a:solidFill>
                <a:schemeClr val="tx1"/>
              </a:solidFill>
              <a:miter lim="800000"/>
              <a:headEnd/>
              <a:tailEnd/>
            </a:ln>
          </p:spPr>
          <p:txBody>
            <a:bodyPr wrap="square">
              <a:prstTxWarp prst="textNoShape">
                <a:avLst/>
              </a:prstTxWarp>
              <a:spAutoFit/>
            </a:bodyPr>
            <a:lstStyle/>
            <a:p>
              <a:pPr algn="ctr"/>
              <a:r>
                <a:rPr lang="ja-JP" altLang="en-US" sz="1200" dirty="0" smtClean="0"/>
                <a:t>新しい深層水</a:t>
              </a:r>
              <a:endParaRPr lang="ja-JP" altLang="en-US" sz="1200" dirty="0"/>
            </a:p>
          </p:txBody>
        </p:sp>
        <p:sp>
          <p:nvSpPr>
            <p:cNvPr id="19" name="テキスト ボックス 18"/>
            <p:cNvSpPr txBox="1"/>
            <p:nvPr/>
          </p:nvSpPr>
          <p:spPr>
            <a:xfrm>
              <a:off x="128103" y="5862717"/>
              <a:ext cx="5629666" cy="738664"/>
            </a:xfrm>
            <a:prstGeom prst="rect">
              <a:avLst/>
            </a:prstGeom>
            <a:noFill/>
          </p:spPr>
          <p:txBody>
            <a:bodyPr wrap="none" rtlCol="0">
              <a:spAutoFit/>
            </a:bodyPr>
            <a:lstStyle/>
            <a:p>
              <a:r>
                <a:rPr lang="ja-JP" altLang="en-US" sz="1400" dirty="0" smtClean="0"/>
                <a:t>深層水は北大西洋極域</a:t>
              </a:r>
              <a:r>
                <a:rPr lang="en-US" altLang="ja-JP" sz="1400" dirty="0" smtClean="0"/>
                <a:t>(</a:t>
              </a:r>
              <a:r>
                <a:rPr lang="ja-JP" altLang="en-US" sz="1400" dirty="0" smtClean="0"/>
                <a:t>グリーンランド沖</a:t>
              </a:r>
              <a:r>
                <a:rPr lang="en-US" altLang="ja-JP" sz="1400" dirty="0" smtClean="0"/>
                <a:t>)</a:t>
              </a:r>
              <a:r>
                <a:rPr lang="ja-JP" altLang="en-US" sz="1400" dirty="0" smtClean="0"/>
                <a:t>と</a:t>
              </a:r>
              <a:r>
                <a:rPr kumimoji="1" lang="ja-JP" altLang="en-US" sz="1400" dirty="0" smtClean="0"/>
                <a:t>南極で表層水が冷却され</a:t>
              </a:r>
              <a:endParaRPr kumimoji="1" lang="en-US" altLang="ja-JP" sz="1400" dirty="0" smtClean="0"/>
            </a:p>
            <a:p>
              <a:r>
                <a:rPr lang="ja-JP" altLang="en-US" sz="1400" dirty="0" smtClean="0"/>
                <a:t>沈降することによって形成される。形成された深層水は</a:t>
              </a:r>
              <a:r>
                <a:rPr lang="en-US" altLang="ja-JP" sz="1400" dirty="0" smtClean="0"/>
                <a:t>1000〜2000</a:t>
              </a:r>
              <a:r>
                <a:rPr lang="ja-JP" altLang="en-US" sz="1400" dirty="0" smtClean="0"/>
                <a:t>年</a:t>
              </a:r>
              <a:endParaRPr lang="en-US" altLang="ja-JP" sz="1400" dirty="0" smtClean="0"/>
            </a:p>
            <a:p>
              <a:r>
                <a:rPr kumimoji="1" lang="ja-JP" altLang="en-US" sz="1400" dirty="0" smtClean="0"/>
                <a:t>の歳月をかけて太平洋とインド洋に流れていく。</a:t>
              </a:r>
              <a:endParaRPr kumimoji="1" lang="en-US" altLang="ja-JP" sz="1400" dirty="0" smtClean="0"/>
            </a:p>
          </p:txBody>
        </p:sp>
        <p:pic>
          <p:nvPicPr>
            <p:cNvPr id="20" name="図 19" descr="img_23.jpg"/>
            <p:cNvPicPr>
              <a:picLocks noChangeAspect="1"/>
            </p:cNvPicPr>
            <p:nvPr/>
          </p:nvPicPr>
          <p:blipFill>
            <a:blip r:embed="rId3"/>
            <a:stretch>
              <a:fillRect/>
            </a:stretch>
          </p:blipFill>
          <p:spPr>
            <a:xfrm>
              <a:off x="5546663" y="4982330"/>
              <a:ext cx="3496291" cy="1797777"/>
            </a:xfrm>
            <a:prstGeom prst="rect">
              <a:avLst/>
            </a:prstGeom>
          </p:spPr>
        </p:pic>
        <p:cxnSp>
          <p:nvCxnSpPr>
            <p:cNvPr id="24" name="直線矢印コネクタ 23"/>
            <p:cNvCxnSpPr/>
            <p:nvPr/>
          </p:nvCxnSpPr>
          <p:spPr bwMode="auto">
            <a:xfrm rot="5400000" flipH="1" flipV="1">
              <a:off x="3439289" y="3217572"/>
              <a:ext cx="768560" cy="2"/>
            </a:xfrm>
            <a:prstGeom prst="straightConnector1">
              <a:avLst/>
            </a:prstGeom>
            <a:ln w="57150" cap="flat" cmpd="sng" algn="ctr">
              <a:solidFill>
                <a:schemeClr val="accent1"/>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176213" y="55563"/>
            <a:ext cx="3603625" cy="461962"/>
          </a:xfrm>
          <a:prstGeom prst="rect">
            <a:avLst/>
          </a:prstGeom>
        </p:spPr>
        <p:style>
          <a:lnRef idx="1">
            <a:schemeClr val="accent1"/>
          </a:lnRef>
          <a:fillRef idx="2">
            <a:schemeClr val="accent1"/>
          </a:fillRef>
          <a:effectRef idx="1">
            <a:schemeClr val="accent1"/>
          </a:effectRef>
          <a:fontRef idx="minor">
            <a:schemeClr val="dk1"/>
          </a:fontRef>
        </p:style>
        <p:txBody>
          <a:bodyPr wrap="none">
            <a:prstTxWarp prst="textNoShape">
              <a:avLst/>
            </a:prstTxWarp>
            <a:spAutoFit/>
          </a:bodyPr>
          <a:lstStyle/>
          <a:p>
            <a:pPr>
              <a:defRPr/>
            </a:pPr>
            <a:r>
              <a:rPr lang="ja-JP" altLang="en-US" sz="2400">
                <a:solidFill>
                  <a:srgbClr val="FF0000"/>
                </a:solidFill>
                <a:cs typeface="ＭＳ Ｐゴシック" charset="-128"/>
              </a:rPr>
              <a:t>海洋深層循環</a:t>
            </a:r>
            <a:r>
              <a:rPr lang="en-US" altLang="ja-JP" sz="2400">
                <a:solidFill>
                  <a:srgbClr val="FF0000"/>
                </a:solidFill>
                <a:cs typeface="ＭＳ Ｐゴシック" charset="-128"/>
              </a:rPr>
              <a:t> (</a:t>
            </a:r>
            <a:r>
              <a:rPr lang="ja-JP" altLang="en-US" sz="2400">
                <a:solidFill>
                  <a:srgbClr val="FF0000"/>
                </a:solidFill>
                <a:cs typeface="ＭＳ Ｐゴシック" charset="-128"/>
              </a:rPr>
              <a:t>熱塩循環）</a:t>
            </a:r>
          </a:p>
        </p:txBody>
      </p:sp>
      <p:grpSp>
        <p:nvGrpSpPr>
          <p:cNvPr id="17411" name="図形グループ 24"/>
          <p:cNvGrpSpPr>
            <a:grpSpLocks/>
          </p:cNvGrpSpPr>
          <p:nvPr/>
        </p:nvGrpSpPr>
        <p:grpSpPr bwMode="auto">
          <a:xfrm>
            <a:off x="671513" y="661731"/>
            <a:ext cx="8424862" cy="6216650"/>
            <a:chOff x="671513" y="650875"/>
            <a:chExt cx="8424862" cy="6216650"/>
          </a:xfrm>
        </p:grpSpPr>
        <p:pic>
          <p:nvPicPr>
            <p:cNvPr id="17412" name="図 3" descr="PACIFIC-E180-SAL1.png"/>
            <p:cNvPicPr>
              <a:picLocks noChangeAspect="1"/>
            </p:cNvPicPr>
            <p:nvPr/>
          </p:nvPicPr>
          <p:blipFill>
            <a:blip r:embed="rId2"/>
            <a:srcRect/>
            <a:stretch>
              <a:fillRect/>
            </a:stretch>
          </p:blipFill>
          <p:spPr bwMode="auto">
            <a:xfrm>
              <a:off x="2068513" y="3906838"/>
              <a:ext cx="7008812" cy="2960687"/>
            </a:xfrm>
            <a:prstGeom prst="rect">
              <a:avLst/>
            </a:prstGeom>
            <a:noFill/>
            <a:ln w="9525">
              <a:noFill/>
              <a:miter lim="800000"/>
              <a:headEnd/>
              <a:tailEnd/>
            </a:ln>
          </p:spPr>
        </p:pic>
        <p:pic>
          <p:nvPicPr>
            <p:cNvPr id="17413" name="図 4" descr="ATLANTIC-W26-SAL1.png"/>
            <p:cNvPicPr>
              <a:picLocks noChangeAspect="1"/>
            </p:cNvPicPr>
            <p:nvPr/>
          </p:nvPicPr>
          <p:blipFill>
            <a:blip r:embed="rId3"/>
            <a:srcRect/>
            <a:stretch>
              <a:fillRect/>
            </a:stretch>
          </p:blipFill>
          <p:spPr bwMode="auto">
            <a:xfrm>
              <a:off x="2087563" y="781050"/>
              <a:ext cx="7008812" cy="2962275"/>
            </a:xfrm>
            <a:prstGeom prst="rect">
              <a:avLst/>
            </a:prstGeom>
            <a:noFill/>
            <a:ln w="9525">
              <a:noFill/>
              <a:miter lim="800000"/>
              <a:headEnd/>
              <a:tailEnd/>
            </a:ln>
          </p:spPr>
        </p:pic>
        <p:sp>
          <p:nvSpPr>
            <p:cNvPr id="6" name="テキスト ボックス 5"/>
            <p:cNvSpPr txBox="1"/>
            <p:nvPr/>
          </p:nvSpPr>
          <p:spPr bwMode="auto">
            <a:xfrm>
              <a:off x="2714625" y="650875"/>
              <a:ext cx="4621213" cy="338138"/>
            </a:xfrm>
            <a:prstGeom prst="rect">
              <a:avLst/>
            </a:prstGeom>
            <a:ln/>
          </p:spPr>
          <p:style>
            <a:lnRef idx="1">
              <a:schemeClr val="accent2"/>
            </a:lnRef>
            <a:fillRef idx="2">
              <a:schemeClr val="accent2"/>
            </a:fillRef>
            <a:effectRef idx="1">
              <a:schemeClr val="accent2"/>
            </a:effectRef>
            <a:fontRef idx="minor">
              <a:schemeClr val="dk1"/>
            </a:fontRef>
          </p:style>
          <p:txBody>
            <a:bodyPr wrap="none">
              <a:prstTxWarp prst="textNoShape">
                <a:avLst/>
              </a:prstTxWarp>
              <a:spAutoFit/>
            </a:bodyPr>
            <a:lstStyle/>
            <a:p>
              <a:pPr>
                <a:defRPr/>
              </a:pPr>
              <a:r>
                <a:rPr lang="ja-JP" altLang="en-US" sz="1600">
                  <a:solidFill>
                    <a:srgbClr val="000000"/>
                  </a:solidFill>
                  <a:cs typeface="ＭＳ Ｐゴシック" charset="-128"/>
                </a:rPr>
                <a:t>大西洋（西経</a:t>
              </a:r>
              <a:r>
                <a:rPr lang="en-US" altLang="ja-JP" sz="1600">
                  <a:solidFill>
                    <a:srgbClr val="000000"/>
                  </a:solidFill>
                  <a:cs typeface="ＭＳ Ｐゴシック" charset="-128"/>
                </a:rPr>
                <a:t>25</a:t>
              </a:r>
              <a:r>
                <a:rPr lang="ja-JP" altLang="en-US" sz="1600">
                  <a:solidFill>
                    <a:srgbClr val="000000"/>
                  </a:solidFill>
                  <a:cs typeface="ＭＳ Ｐゴシック" charset="-128"/>
                </a:rPr>
                <a:t>度）の塩分</a:t>
              </a:r>
              <a:r>
                <a:rPr lang="en-US" altLang="ja-JP" sz="1600">
                  <a:solidFill>
                    <a:srgbClr val="000000"/>
                  </a:solidFill>
                  <a:cs typeface="ＭＳ Ｐゴシック" charset="-128"/>
                </a:rPr>
                <a:t>(</a:t>
              </a:r>
              <a:r>
                <a:rPr lang="ja-JP" altLang="en-US" sz="1600">
                  <a:solidFill>
                    <a:srgbClr val="000000"/>
                  </a:solidFill>
                  <a:cs typeface="ＭＳ Ｐゴシック" charset="-128"/>
                </a:rPr>
                <a:t>年平均値</a:t>
              </a:r>
              <a:r>
                <a:rPr lang="en-US" altLang="ja-JP" sz="1600">
                  <a:solidFill>
                    <a:srgbClr val="000000"/>
                  </a:solidFill>
                  <a:cs typeface="ＭＳ Ｐゴシック" charset="-128"/>
                </a:rPr>
                <a:t>)</a:t>
              </a:r>
              <a:r>
                <a:rPr lang="ja-JP" altLang="en-US" sz="1600">
                  <a:solidFill>
                    <a:srgbClr val="000000"/>
                  </a:solidFill>
                  <a:cs typeface="ＭＳ Ｐゴシック" charset="-128"/>
                </a:rPr>
                <a:t>の鉛直断面図</a:t>
              </a:r>
            </a:p>
          </p:txBody>
        </p:sp>
        <p:sp>
          <p:nvSpPr>
            <p:cNvPr id="7" name="テキスト ボックス 6"/>
            <p:cNvSpPr txBox="1"/>
            <p:nvPr/>
          </p:nvSpPr>
          <p:spPr bwMode="auto">
            <a:xfrm>
              <a:off x="2611438" y="3771900"/>
              <a:ext cx="4724400" cy="338138"/>
            </a:xfrm>
            <a:prstGeom prst="rect">
              <a:avLst/>
            </a:prstGeom>
            <a:ln/>
          </p:spPr>
          <p:style>
            <a:lnRef idx="1">
              <a:schemeClr val="accent2"/>
            </a:lnRef>
            <a:fillRef idx="2">
              <a:schemeClr val="accent2"/>
            </a:fillRef>
            <a:effectRef idx="1">
              <a:schemeClr val="accent2"/>
            </a:effectRef>
            <a:fontRef idx="minor">
              <a:schemeClr val="dk1"/>
            </a:fontRef>
          </p:style>
          <p:txBody>
            <a:bodyPr wrap="none">
              <a:prstTxWarp prst="textNoShape">
                <a:avLst/>
              </a:prstTxWarp>
              <a:spAutoFit/>
            </a:bodyPr>
            <a:lstStyle/>
            <a:p>
              <a:pPr>
                <a:defRPr/>
              </a:pPr>
              <a:r>
                <a:rPr lang="ja-JP" altLang="en-US" sz="1600">
                  <a:solidFill>
                    <a:srgbClr val="000000"/>
                  </a:solidFill>
                  <a:cs typeface="ＭＳ Ｐゴシック" charset="-128"/>
                </a:rPr>
                <a:t>太平洋（東経</a:t>
              </a:r>
              <a:r>
                <a:rPr lang="ja-JP" sz="1600">
                  <a:solidFill>
                    <a:srgbClr val="000000"/>
                  </a:solidFill>
                  <a:cs typeface="ＭＳ Ｐゴシック" charset="-128"/>
                </a:rPr>
                <a:t>1</a:t>
              </a:r>
              <a:r>
                <a:rPr lang="en-US" altLang="ja-JP" sz="1600">
                  <a:solidFill>
                    <a:srgbClr val="000000"/>
                  </a:solidFill>
                  <a:cs typeface="ＭＳ Ｐゴシック" charset="-128"/>
                </a:rPr>
                <a:t>80</a:t>
              </a:r>
              <a:r>
                <a:rPr lang="ja-JP" altLang="en-US" sz="1600">
                  <a:solidFill>
                    <a:srgbClr val="000000"/>
                  </a:solidFill>
                  <a:cs typeface="ＭＳ Ｐゴシック" charset="-128"/>
                </a:rPr>
                <a:t>度）の塩分</a:t>
              </a:r>
              <a:r>
                <a:rPr lang="en-US" altLang="ja-JP" sz="1600">
                  <a:solidFill>
                    <a:srgbClr val="000000"/>
                  </a:solidFill>
                  <a:cs typeface="ＭＳ Ｐゴシック" charset="-128"/>
                </a:rPr>
                <a:t>(</a:t>
              </a:r>
              <a:r>
                <a:rPr lang="ja-JP" altLang="en-US" sz="1600">
                  <a:solidFill>
                    <a:srgbClr val="000000"/>
                  </a:solidFill>
                  <a:cs typeface="ＭＳ Ｐゴシック" charset="-128"/>
                </a:rPr>
                <a:t>年平均値</a:t>
              </a:r>
              <a:r>
                <a:rPr lang="en-US" altLang="ja-JP" sz="1600">
                  <a:solidFill>
                    <a:srgbClr val="000000"/>
                  </a:solidFill>
                  <a:cs typeface="ＭＳ Ｐゴシック" charset="-128"/>
                </a:rPr>
                <a:t>)</a:t>
              </a:r>
              <a:r>
                <a:rPr lang="ja-JP" altLang="en-US" sz="1600">
                  <a:solidFill>
                    <a:srgbClr val="000000"/>
                  </a:solidFill>
                  <a:cs typeface="ＭＳ Ｐゴシック" charset="-128"/>
                </a:rPr>
                <a:t>の鉛直断面図</a:t>
              </a:r>
            </a:p>
          </p:txBody>
        </p:sp>
        <p:grpSp>
          <p:nvGrpSpPr>
            <p:cNvPr id="17416" name="図形グループ 15"/>
            <p:cNvGrpSpPr>
              <a:grpSpLocks/>
            </p:cNvGrpSpPr>
            <p:nvPr/>
          </p:nvGrpSpPr>
          <p:grpSpPr bwMode="auto">
            <a:xfrm>
              <a:off x="671513" y="914400"/>
              <a:ext cx="1477962" cy="2312988"/>
              <a:chOff x="681099" y="781643"/>
              <a:chExt cx="1477798" cy="2313400"/>
            </a:xfrm>
          </p:grpSpPr>
          <p:pic>
            <p:nvPicPr>
              <p:cNvPr id="17419" name="図 7" descr="ATLANTIC-map1.png"/>
              <p:cNvPicPr>
                <a:picLocks noChangeAspect="1"/>
              </p:cNvPicPr>
              <p:nvPr/>
            </p:nvPicPr>
            <p:blipFill>
              <a:blip r:embed="rId4"/>
              <a:srcRect/>
              <a:stretch>
                <a:fillRect/>
              </a:stretch>
            </p:blipFill>
            <p:spPr bwMode="auto">
              <a:xfrm>
                <a:off x="681099" y="781643"/>
                <a:ext cx="1477798" cy="2313400"/>
              </a:xfrm>
              <a:prstGeom prst="rect">
                <a:avLst/>
              </a:prstGeom>
              <a:noFill/>
              <a:ln w="9525">
                <a:noFill/>
                <a:miter lim="800000"/>
                <a:headEnd/>
                <a:tailEnd/>
              </a:ln>
            </p:spPr>
          </p:pic>
          <p:cxnSp>
            <p:nvCxnSpPr>
              <p:cNvPr id="11" name="直線コネクタ 10"/>
              <p:cNvCxnSpPr/>
              <p:nvPr/>
            </p:nvCxnSpPr>
            <p:spPr>
              <a:xfrm rot="5400000">
                <a:off x="457768" y="1887536"/>
                <a:ext cx="2159385" cy="17460"/>
              </a:xfrm>
              <a:prstGeom prst="line">
                <a:avLst/>
              </a:prstGeom>
              <a:ln>
                <a:solidFill>
                  <a:srgbClr val="FF6666"/>
                </a:solidFill>
              </a:ln>
            </p:spPr>
            <p:style>
              <a:lnRef idx="2">
                <a:schemeClr val="accent1"/>
              </a:lnRef>
              <a:fillRef idx="0">
                <a:schemeClr val="accent1"/>
              </a:fillRef>
              <a:effectRef idx="1">
                <a:schemeClr val="accent1"/>
              </a:effectRef>
              <a:fontRef idx="minor">
                <a:schemeClr val="tx1"/>
              </a:fontRef>
            </p:style>
          </p:cxnSp>
        </p:grpSp>
        <p:pic>
          <p:nvPicPr>
            <p:cNvPr id="17417" name="図 12" descr="PACIFIC-map1.png"/>
            <p:cNvPicPr>
              <a:picLocks noChangeAspect="1"/>
            </p:cNvPicPr>
            <p:nvPr/>
          </p:nvPicPr>
          <p:blipFill>
            <a:blip r:embed="rId5"/>
            <a:srcRect/>
            <a:stretch>
              <a:fillRect/>
            </a:stretch>
          </p:blipFill>
          <p:spPr bwMode="auto">
            <a:xfrm>
              <a:off x="711200" y="3927475"/>
              <a:ext cx="1376363" cy="2200275"/>
            </a:xfrm>
            <a:prstGeom prst="rect">
              <a:avLst/>
            </a:prstGeom>
            <a:noFill/>
            <a:ln w="9525">
              <a:noFill/>
              <a:miter lim="800000"/>
              <a:headEnd/>
              <a:tailEnd/>
            </a:ln>
          </p:spPr>
        </p:pic>
        <p:cxnSp>
          <p:nvCxnSpPr>
            <p:cNvPr id="14" name="直線コネクタ 13"/>
            <p:cNvCxnSpPr/>
            <p:nvPr/>
          </p:nvCxnSpPr>
          <p:spPr>
            <a:xfrm rot="5400000">
              <a:off x="384175" y="4999038"/>
              <a:ext cx="2160588" cy="17462"/>
            </a:xfrm>
            <a:prstGeom prst="line">
              <a:avLst/>
            </a:prstGeom>
            <a:ln>
              <a:solidFill>
                <a:srgbClr val="FF6666"/>
              </a:solidFill>
            </a:ln>
          </p:spPr>
          <p:style>
            <a:lnRef idx="2">
              <a:schemeClr val="accent1"/>
            </a:lnRef>
            <a:fillRef idx="0">
              <a:schemeClr val="accent1"/>
            </a:fillRef>
            <a:effectRef idx="1">
              <a:schemeClr val="accent1"/>
            </a:effectRef>
            <a:fontRef idx="minor">
              <a:schemeClr val="tx1"/>
            </a:fontRef>
          </p:style>
        </p:cxnSp>
      </p:grpSp>
      <p:sp>
        <p:nvSpPr>
          <p:cNvPr id="13" name="正方形/長方形 12"/>
          <p:cNvSpPr/>
          <p:nvPr/>
        </p:nvSpPr>
        <p:spPr>
          <a:xfrm>
            <a:off x="4863051" y="2924411"/>
            <a:ext cx="3582157" cy="523220"/>
          </a:xfrm>
          <a:prstGeom prst="rect">
            <a:avLst/>
          </a:prstGeom>
          <a:solidFill>
            <a:schemeClr val="bg1">
              <a:alpha val="71000"/>
            </a:schemeClr>
          </a:solidFill>
        </p:spPr>
        <p:txBody>
          <a:bodyPr wrap="square">
            <a:spAutoFit/>
          </a:bodyPr>
          <a:lstStyle/>
          <a:p>
            <a:r>
              <a:rPr lang="ja-JP" altLang="en-US" sz="1400" dirty="0" smtClean="0"/>
              <a:t>北大西洋の極域で高塩分の深層水が沈降し、</a:t>
            </a:r>
            <a:endParaRPr lang="en-US" altLang="ja-JP" sz="1400" dirty="0" smtClean="0"/>
          </a:p>
          <a:p>
            <a:r>
              <a:rPr lang="ja-JP" altLang="en-US" sz="1400" dirty="0" smtClean="0"/>
              <a:t>南極方向に流れる様子がわかる。</a:t>
            </a:r>
            <a:endParaRPr lang="en-US" altLang="ja-JP" sz="1400" dirty="0" smtClean="0"/>
          </a:p>
        </p:txBody>
      </p:sp>
      <p:sp>
        <p:nvSpPr>
          <p:cNvPr id="16" name="正方形/長方形 15"/>
          <p:cNvSpPr/>
          <p:nvPr/>
        </p:nvSpPr>
        <p:spPr>
          <a:xfrm>
            <a:off x="2816092" y="6066376"/>
            <a:ext cx="3392981" cy="523220"/>
          </a:xfrm>
          <a:prstGeom prst="rect">
            <a:avLst/>
          </a:prstGeom>
          <a:solidFill>
            <a:schemeClr val="bg1">
              <a:alpha val="71000"/>
            </a:schemeClr>
          </a:solidFill>
        </p:spPr>
        <p:txBody>
          <a:bodyPr wrap="square">
            <a:spAutoFit/>
          </a:bodyPr>
          <a:lstStyle/>
          <a:p>
            <a:r>
              <a:rPr lang="ja-JP" altLang="en-US" sz="1400" dirty="0" smtClean="0"/>
              <a:t>南極から比較的塩分の高い深層水が</a:t>
            </a:r>
            <a:endParaRPr lang="en-US" altLang="ja-JP" sz="1400" dirty="0" smtClean="0"/>
          </a:p>
          <a:p>
            <a:r>
              <a:rPr lang="ja-JP" altLang="en-US" sz="1400" dirty="0" smtClean="0"/>
              <a:t>北太平洋に流れ込んでいる様子がわかる。</a:t>
            </a:r>
            <a:endParaRPr lang="en-US" altLang="ja-JP" sz="14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ex6b1001.png"/>
          <p:cNvPicPr>
            <a:picLocks noChangeAspect="1"/>
          </p:cNvPicPr>
          <p:nvPr/>
        </p:nvPicPr>
        <p:blipFill>
          <a:blip r:embed="rId2"/>
          <a:stretch>
            <a:fillRect/>
          </a:stretch>
        </p:blipFill>
        <p:spPr>
          <a:xfrm>
            <a:off x="-282099" y="1047440"/>
            <a:ext cx="9723120" cy="3548380"/>
          </a:xfrm>
          <a:prstGeom prst="rect">
            <a:avLst/>
          </a:prstGeom>
        </p:spPr>
      </p:pic>
      <p:sp>
        <p:nvSpPr>
          <p:cNvPr id="2" name="タイトル 1"/>
          <p:cNvSpPr>
            <a:spLocks noGrp="1"/>
          </p:cNvSpPr>
          <p:nvPr>
            <p:ph type="title"/>
          </p:nvPr>
        </p:nvSpPr>
        <p:spPr>
          <a:xfrm>
            <a:off x="142403" y="98546"/>
            <a:ext cx="8101959" cy="575354"/>
          </a:xfrm>
          <a:solidFill>
            <a:schemeClr val="accent6">
              <a:lumMod val="40000"/>
              <a:lumOff val="60000"/>
            </a:schemeClr>
          </a:solidFill>
          <a:ln>
            <a:solidFill>
              <a:srgbClr val="FF0000"/>
            </a:solidFill>
          </a:ln>
          <a:effectLst>
            <a:outerShdw blurRad="50800" dist="38100" dir="2700000">
              <a:srgbClr val="000000">
                <a:alpha val="43000"/>
              </a:srgbClr>
            </a:outerShdw>
          </a:effectLst>
        </p:spPr>
        <p:txBody>
          <a:bodyPr/>
          <a:lstStyle/>
          <a:p>
            <a:r>
              <a:rPr lang="ja-JP" altLang="en-US" sz="3200" dirty="0" smtClean="0"/>
              <a:t>パソコンを利用した海洋現象の数値実験</a:t>
            </a:r>
            <a:endParaRPr lang="ja-JP" altLang="en-US" sz="3200" dirty="0"/>
          </a:p>
        </p:txBody>
      </p:sp>
      <p:sp>
        <p:nvSpPr>
          <p:cNvPr id="7" name="テキスト ボックス 6"/>
          <p:cNvSpPr txBox="1"/>
          <p:nvPr/>
        </p:nvSpPr>
        <p:spPr>
          <a:xfrm>
            <a:off x="2744329" y="818404"/>
            <a:ext cx="3411711" cy="400110"/>
          </a:xfrm>
          <a:prstGeom prst="rect">
            <a:avLst/>
          </a:prstGeom>
          <a:noFill/>
        </p:spPr>
        <p:txBody>
          <a:bodyPr wrap="none" rtlCol="0">
            <a:spAutoFit/>
          </a:bodyPr>
          <a:lstStyle/>
          <a:p>
            <a:r>
              <a:rPr lang="ja-JP" altLang="en-US" sz="2000" dirty="0" smtClean="0"/>
              <a:t>海洋波の数値シミュレーション</a:t>
            </a:r>
            <a:endParaRPr kumimoji="1" lang="ja-JP" altLang="en-US" sz="2000" dirty="0"/>
          </a:p>
        </p:txBody>
      </p:sp>
      <p:sp>
        <p:nvSpPr>
          <p:cNvPr id="74" name="テキスト ボックス 73"/>
          <p:cNvSpPr txBox="1"/>
          <p:nvPr/>
        </p:nvSpPr>
        <p:spPr>
          <a:xfrm>
            <a:off x="897390" y="1247667"/>
            <a:ext cx="1107996" cy="369332"/>
          </a:xfrm>
          <a:prstGeom prst="rect">
            <a:avLst/>
          </a:prstGeom>
          <a:noFill/>
        </p:spPr>
        <p:txBody>
          <a:bodyPr wrap="none" rtlCol="0">
            <a:spAutoFit/>
          </a:bodyPr>
          <a:lstStyle/>
          <a:p>
            <a:r>
              <a:rPr kumimoji="1" lang="ja-JP" altLang="en-US" dirty="0" smtClean="0"/>
              <a:t>水面変位</a:t>
            </a:r>
            <a:endParaRPr kumimoji="1" lang="ja-JP" altLang="en-US" dirty="0"/>
          </a:p>
        </p:txBody>
      </p:sp>
      <p:sp>
        <p:nvSpPr>
          <p:cNvPr id="75" name="テキスト ボックス 74"/>
          <p:cNvSpPr txBox="1"/>
          <p:nvPr/>
        </p:nvSpPr>
        <p:spPr>
          <a:xfrm>
            <a:off x="960662" y="3173151"/>
            <a:ext cx="646331" cy="369332"/>
          </a:xfrm>
          <a:prstGeom prst="rect">
            <a:avLst/>
          </a:prstGeom>
          <a:noFill/>
        </p:spPr>
        <p:txBody>
          <a:bodyPr wrap="none" rtlCol="0">
            <a:spAutoFit/>
          </a:bodyPr>
          <a:lstStyle/>
          <a:p>
            <a:r>
              <a:rPr kumimoji="1" lang="ja-JP" altLang="en-US" dirty="0" smtClean="0"/>
              <a:t>流速</a:t>
            </a:r>
            <a:endParaRPr kumimoji="1" lang="ja-JP" altLang="en-US" dirty="0"/>
          </a:p>
        </p:txBody>
      </p:sp>
      <p:sp>
        <p:nvSpPr>
          <p:cNvPr id="77" name="テキスト ボックス 76"/>
          <p:cNvSpPr txBox="1"/>
          <p:nvPr/>
        </p:nvSpPr>
        <p:spPr>
          <a:xfrm>
            <a:off x="682137" y="4600772"/>
            <a:ext cx="8899148" cy="492443"/>
          </a:xfrm>
          <a:prstGeom prst="rect">
            <a:avLst/>
          </a:prstGeom>
          <a:noFill/>
        </p:spPr>
        <p:txBody>
          <a:bodyPr wrap="square" rtlCol="0">
            <a:spAutoFit/>
          </a:bodyPr>
          <a:lstStyle/>
          <a:p>
            <a:r>
              <a:rPr lang="ja-JP" altLang="en-US" sz="1300" dirty="0" smtClean="0"/>
              <a:t>水深</a:t>
            </a:r>
            <a:r>
              <a:rPr lang="en-US" altLang="ja-JP" sz="1300" dirty="0" smtClean="0"/>
              <a:t>10m, </a:t>
            </a:r>
            <a:r>
              <a:rPr lang="ja-JP" altLang="en-US" sz="1300" dirty="0" smtClean="0"/>
              <a:t>幅</a:t>
            </a:r>
            <a:r>
              <a:rPr lang="en-US" altLang="ja-JP" sz="1300" dirty="0" smtClean="0"/>
              <a:t>1000m</a:t>
            </a:r>
            <a:r>
              <a:rPr lang="ja-JP" altLang="en-US" sz="1300" dirty="0" smtClean="0"/>
              <a:t>の海の表面を伝播する波の数値実験の結果。上段が水面変位、下段が海面下の流速分布。</a:t>
            </a:r>
            <a:endParaRPr lang="en-US" altLang="ja-JP" sz="1300" dirty="0" smtClean="0"/>
          </a:p>
          <a:p>
            <a:r>
              <a:rPr lang="ja-JP" altLang="en-US" sz="1300" dirty="0" smtClean="0"/>
              <a:t>波の波長が水深に比べて十分長いことを仮定した流体方程式をパソコンを使って数値的に解いている。</a:t>
            </a:r>
            <a:endParaRPr lang="en-US" altLang="ja-JP" sz="1300" dirty="0" smtClean="0"/>
          </a:p>
        </p:txBody>
      </p:sp>
      <p:sp>
        <p:nvSpPr>
          <p:cNvPr id="78" name="テキスト ボックス 77"/>
          <p:cNvSpPr txBox="1"/>
          <p:nvPr/>
        </p:nvSpPr>
        <p:spPr>
          <a:xfrm>
            <a:off x="336918" y="5369426"/>
            <a:ext cx="8598187" cy="1308050"/>
          </a:xfrm>
          <a:prstGeom prst="rect">
            <a:avLst/>
          </a:prstGeom>
          <a:noFill/>
          <a:ln>
            <a:solidFill>
              <a:srgbClr val="FF0000"/>
            </a:solidFill>
          </a:ln>
        </p:spPr>
        <p:txBody>
          <a:bodyPr wrap="square" rtlCol="0">
            <a:spAutoFit/>
          </a:bodyPr>
          <a:lstStyle/>
          <a:p>
            <a:pPr>
              <a:spcAft>
                <a:spcPts val="600"/>
              </a:spcAft>
            </a:pPr>
            <a:r>
              <a:rPr kumimoji="1" lang="ja-JP" altLang="en-US" sz="1600" dirty="0" smtClean="0"/>
              <a:t>使用したソフトウェア</a:t>
            </a:r>
            <a:r>
              <a:rPr lang="ja-JP" altLang="en-US" sz="1600" dirty="0" smtClean="0"/>
              <a:t>（全てインターネット</a:t>
            </a:r>
            <a:r>
              <a:rPr kumimoji="1" lang="ja-JP" altLang="en-US" sz="1600" dirty="0" smtClean="0"/>
              <a:t>から</a:t>
            </a:r>
            <a:r>
              <a:rPr lang="ja-JP" altLang="en-US" sz="1600" dirty="0" smtClean="0"/>
              <a:t>無料で</a:t>
            </a:r>
            <a:r>
              <a:rPr kumimoji="1" lang="ja-JP" altLang="en-US" sz="1600" dirty="0" smtClean="0"/>
              <a:t>ダウンロード可能</a:t>
            </a:r>
            <a:r>
              <a:rPr kumimoji="1" lang="en-US" altLang="ja-JP" sz="1600" dirty="0" smtClean="0"/>
              <a:t>)</a:t>
            </a:r>
          </a:p>
          <a:p>
            <a:pPr>
              <a:spcAft>
                <a:spcPts val="600"/>
              </a:spcAft>
            </a:pPr>
            <a:r>
              <a:rPr lang="ja-JP" altLang="en-US" sz="1600" dirty="0" smtClean="0"/>
              <a:t>・</a:t>
            </a:r>
            <a:r>
              <a:rPr lang="en-US" altLang="ja-JP" sz="1600" dirty="0" smtClean="0"/>
              <a:t>Fortran</a:t>
            </a:r>
            <a:r>
              <a:rPr lang="ja-JP" altLang="en-US" sz="1600" dirty="0" smtClean="0"/>
              <a:t>コンパイラー</a:t>
            </a:r>
            <a:r>
              <a:rPr lang="en-US" altLang="ja-JP" sz="1600" dirty="0" smtClean="0"/>
              <a:t>  g95 (http://www.g95.org/) ←</a:t>
            </a:r>
            <a:r>
              <a:rPr lang="ja-JP" altLang="en-US" sz="1600" dirty="0" smtClean="0"/>
              <a:t>数値計算データ</a:t>
            </a:r>
            <a:r>
              <a:rPr lang="en-US" altLang="ja-JP" sz="1600" dirty="0" smtClean="0"/>
              <a:t>  </a:t>
            </a:r>
          </a:p>
          <a:p>
            <a:pPr>
              <a:spcAft>
                <a:spcPts val="600"/>
              </a:spcAft>
            </a:pPr>
            <a:r>
              <a:rPr lang="ja-JP" altLang="en-US" sz="1600" dirty="0" smtClean="0"/>
              <a:t>・科学技術計算システム</a:t>
            </a:r>
            <a:r>
              <a:rPr lang="en-US" altLang="ja-JP" sz="1600" dirty="0" smtClean="0"/>
              <a:t> </a:t>
            </a:r>
            <a:r>
              <a:rPr lang="en-US" altLang="ja-JP" sz="1600" dirty="0" err="1" smtClean="0"/>
              <a:t>Scilab</a:t>
            </a:r>
            <a:r>
              <a:rPr lang="en-US" altLang="ja-JP" sz="1600" dirty="0" smtClean="0"/>
              <a:t> (http://www.scilab.org/) ←</a:t>
            </a:r>
            <a:r>
              <a:rPr lang="ja-JP" altLang="en-US" sz="1600" dirty="0" smtClean="0"/>
              <a:t>計算データ可視化</a:t>
            </a:r>
            <a:endParaRPr lang="en-US" altLang="ja-JP" sz="1600" dirty="0" smtClean="0"/>
          </a:p>
          <a:p>
            <a:pPr>
              <a:spcAft>
                <a:spcPts val="600"/>
              </a:spcAft>
            </a:pPr>
            <a:r>
              <a:rPr lang="ja-JP" altLang="en-US" sz="1600" dirty="0" smtClean="0"/>
              <a:t>・画像処理ライブラリ</a:t>
            </a:r>
            <a:r>
              <a:rPr lang="en-US" altLang="ja-JP" sz="1600" dirty="0" smtClean="0"/>
              <a:t> </a:t>
            </a:r>
            <a:r>
              <a:rPr lang="en-US" altLang="ja-JP" sz="1600" dirty="0" err="1" smtClean="0"/>
              <a:t>Imagemagick</a:t>
            </a:r>
            <a:r>
              <a:rPr lang="en-US" altLang="ja-JP" sz="1600" dirty="0" smtClean="0"/>
              <a:t> (http://</a:t>
            </a:r>
            <a:r>
              <a:rPr lang="en-US" altLang="ja-JP" sz="1600" dirty="0" err="1" smtClean="0"/>
              <a:t>www.imagemagick.org/script/index.php</a:t>
            </a:r>
            <a:r>
              <a:rPr lang="en-US" altLang="ja-JP" sz="1600" dirty="0" smtClean="0"/>
              <a:t>)←</a:t>
            </a:r>
            <a:r>
              <a:rPr lang="ja-JP" altLang="en-US" sz="1600" dirty="0" smtClean="0"/>
              <a:t>動画作成</a:t>
            </a:r>
            <a:endParaRPr lang="en-US" altLang="ja-JP" sz="1600" dirty="0" smtClean="0"/>
          </a:p>
        </p:txBody>
      </p:sp>
      <p:sp>
        <p:nvSpPr>
          <p:cNvPr id="10" name="テキスト ボックス 9"/>
          <p:cNvSpPr txBox="1"/>
          <p:nvPr/>
        </p:nvSpPr>
        <p:spPr>
          <a:xfrm>
            <a:off x="3600012" y="2729278"/>
            <a:ext cx="1441821" cy="584776"/>
          </a:xfrm>
          <a:prstGeom prst="rect">
            <a:avLst/>
          </a:prstGeom>
          <a:ln w="38100" cap="flat" cmpd="sng" algn="ctr">
            <a:solidFill>
              <a:srgbClr val="FF0000"/>
            </a:solidFill>
            <a:prstDash val="solid"/>
            <a:round/>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rtlCol="0">
            <a:spAutoFit/>
          </a:bodyPr>
          <a:lstStyle/>
          <a:p>
            <a:r>
              <a:rPr kumimoji="1" lang="en-US" altLang="ja-JP" sz="3200" dirty="0" smtClean="0"/>
              <a:t>Movie1</a:t>
            </a:r>
            <a:endParaRPr kumimoji="1" lang="ja-JP" altLang="en-US" sz="3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159148" y="141605"/>
            <a:ext cx="4384143" cy="523220"/>
          </a:xfrm>
          <a:prstGeom prst="rect">
            <a:avLst/>
          </a:prstGeom>
          <a:solidFill>
            <a:schemeClr val="accent6">
              <a:lumMod val="40000"/>
              <a:lumOff val="60000"/>
            </a:schemeClr>
          </a:solidFill>
          <a:ln w="28575" cap="flat" cmpd="sng" algn="ctr">
            <a:solidFill>
              <a:schemeClr val="tx1">
                <a:lumMod val="50000"/>
                <a:lumOff val="50000"/>
              </a:schemeClr>
            </a:solidFill>
            <a:prstDash val="solid"/>
            <a:round/>
            <a:headEnd type="none" w="med" len="med"/>
            <a:tailEnd type="none" w="med" len="med"/>
          </a:ln>
        </p:spPr>
        <p:txBody>
          <a:bodyPr wrap="square" rtlCol="0">
            <a:spAutoFit/>
          </a:bodyPr>
          <a:lstStyle/>
          <a:p>
            <a:r>
              <a:rPr kumimoji="1" lang="ja-JP" altLang="en-US" sz="2800" dirty="0" smtClean="0"/>
              <a:t>海洋の運動を支配する</a:t>
            </a:r>
            <a:r>
              <a:rPr lang="ja-JP" altLang="en-US" sz="2800" dirty="0" smtClean="0"/>
              <a:t>法則</a:t>
            </a:r>
            <a:endParaRPr kumimoji="1" lang="ja-JP" altLang="en-US" sz="2800" dirty="0"/>
          </a:p>
        </p:txBody>
      </p:sp>
      <p:sp>
        <p:nvSpPr>
          <p:cNvPr id="66" name="フリーフォーム 65"/>
          <p:cNvSpPr/>
          <p:nvPr/>
        </p:nvSpPr>
        <p:spPr>
          <a:xfrm>
            <a:off x="5101810" y="3289792"/>
            <a:ext cx="3039406" cy="467203"/>
          </a:xfrm>
          <a:custGeom>
            <a:avLst/>
            <a:gdLst>
              <a:gd name="connsiteX0" fmla="*/ 0 w 3039406"/>
              <a:gd name="connsiteY0" fmla="*/ 204446 h 204446"/>
              <a:gd name="connsiteX1" fmla="*/ 597026 w 3039406"/>
              <a:gd name="connsiteY1" fmla="*/ 117601 h 204446"/>
              <a:gd name="connsiteX2" fmla="*/ 1128922 w 3039406"/>
              <a:gd name="connsiteY2" fmla="*/ 41612 h 204446"/>
              <a:gd name="connsiteX3" fmla="*/ 1541413 w 3039406"/>
              <a:gd name="connsiteY3" fmla="*/ 19901 h 204446"/>
              <a:gd name="connsiteX4" fmla="*/ 2008179 w 3039406"/>
              <a:gd name="connsiteY4" fmla="*/ 9046 h 204446"/>
              <a:gd name="connsiteX5" fmla="*/ 2518365 w 3039406"/>
              <a:gd name="connsiteY5" fmla="*/ 74179 h 204446"/>
              <a:gd name="connsiteX6" fmla="*/ 3039406 w 3039406"/>
              <a:gd name="connsiteY6" fmla="*/ 204446 h 204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9406" h="204446">
                <a:moveTo>
                  <a:pt x="0" y="204446"/>
                </a:moveTo>
                <a:lnTo>
                  <a:pt x="597026" y="117601"/>
                </a:lnTo>
                <a:cubicBezTo>
                  <a:pt x="785180" y="90462"/>
                  <a:pt x="971524" y="57895"/>
                  <a:pt x="1128922" y="41612"/>
                </a:cubicBezTo>
                <a:cubicBezTo>
                  <a:pt x="1286320" y="25329"/>
                  <a:pt x="1394870" y="25329"/>
                  <a:pt x="1541413" y="19901"/>
                </a:cubicBezTo>
                <a:cubicBezTo>
                  <a:pt x="1687956" y="14473"/>
                  <a:pt x="1845354" y="0"/>
                  <a:pt x="2008179" y="9046"/>
                </a:cubicBezTo>
                <a:cubicBezTo>
                  <a:pt x="2171004" y="18092"/>
                  <a:pt x="2346494" y="41612"/>
                  <a:pt x="2518365" y="74179"/>
                </a:cubicBezTo>
                <a:cubicBezTo>
                  <a:pt x="2690236" y="106746"/>
                  <a:pt x="3039406" y="204446"/>
                  <a:pt x="3039406" y="204446"/>
                </a:cubicBezTo>
              </a:path>
            </a:pathLst>
          </a:custGeom>
          <a:solidFill>
            <a:srgbClr val="A4CCF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 name="テキスト ボックス 8"/>
          <p:cNvSpPr txBox="1"/>
          <p:nvPr/>
        </p:nvSpPr>
        <p:spPr>
          <a:xfrm>
            <a:off x="309832" y="879800"/>
            <a:ext cx="4735153" cy="369332"/>
          </a:xfrm>
          <a:prstGeom prst="rect">
            <a:avLst/>
          </a:prstGeom>
          <a:noFill/>
        </p:spPr>
        <p:txBody>
          <a:bodyPr wrap="none" rtlCol="0">
            <a:spAutoFit/>
          </a:bodyPr>
          <a:lstStyle/>
          <a:p>
            <a:pPr marL="342900" indent="-342900"/>
            <a:r>
              <a:rPr kumimoji="1" lang="en-US" altLang="ja-JP" dirty="0" smtClean="0"/>
              <a:t>1. </a:t>
            </a:r>
            <a:r>
              <a:rPr kumimoji="1" lang="ja-JP" altLang="en-US" dirty="0" smtClean="0"/>
              <a:t>海表面の傾い</a:t>
            </a:r>
            <a:r>
              <a:rPr lang="ja-JP" altLang="en-US" dirty="0" smtClean="0"/>
              <a:t>た</a:t>
            </a:r>
            <a:r>
              <a:rPr kumimoji="1" lang="ja-JP" altLang="en-US" dirty="0" smtClean="0"/>
              <a:t>方向</a:t>
            </a:r>
            <a:r>
              <a:rPr lang="en-US" altLang="en-US" dirty="0" smtClean="0"/>
              <a:t>に</a:t>
            </a:r>
            <a:r>
              <a:rPr kumimoji="1" lang="ja-JP" altLang="en-US" dirty="0" smtClean="0"/>
              <a:t>流れが加速される。</a:t>
            </a:r>
            <a:endParaRPr kumimoji="1" lang="ja-JP" altLang="en-US" dirty="0"/>
          </a:p>
        </p:txBody>
      </p:sp>
      <p:grpSp>
        <p:nvGrpSpPr>
          <p:cNvPr id="5" name="図形グループ 19"/>
          <p:cNvGrpSpPr/>
          <p:nvPr/>
        </p:nvGrpSpPr>
        <p:grpSpPr>
          <a:xfrm>
            <a:off x="733178" y="1514873"/>
            <a:ext cx="3093681" cy="1041912"/>
            <a:chOff x="824982" y="4440144"/>
            <a:chExt cx="3093681" cy="1041912"/>
          </a:xfrm>
        </p:grpSpPr>
        <p:sp>
          <p:nvSpPr>
            <p:cNvPr id="12" name="正方形/長方形 11"/>
            <p:cNvSpPr/>
            <p:nvPr/>
          </p:nvSpPr>
          <p:spPr>
            <a:xfrm>
              <a:off x="824982" y="5277879"/>
              <a:ext cx="3082826" cy="204177"/>
            </a:xfrm>
            <a:prstGeom prst="rect">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直角三角形 16"/>
            <p:cNvSpPr/>
            <p:nvPr/>
          </p:nvSpPr>
          <p:spPr>
            <a:xfrm>
              <a:off x="846692" y="4440144"/>
              <a:ext cx="3071971" cy="386631"/>
            </a:xfrm>
            <a:prstGeom prst="rtTriangle">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846691" y="4805063"/>
              <a:ext cx="3050261" cy="472816"/>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10" name="図形グループ 24"/>
          <p:cNvGrpSpPr/>
          <p:nvPr/>
        </p:nvGrpSpPr>
        <p:grpSpPr>
          <a:xfrm>
            <a:off x="1666712" y="1825512"/>
            <a:ext cx="673441" cy="457956"/>
            <a:chOff x="5329817" y="4794207"/>
            <a:chExt cx="684296" cy="457956"/>
          </a:xfrm>
        </p:grpSpPr>
        <p:cxnSp>
          <p:nvCxnSpPr>
            <p:cNvPr id="22" name="直線矢印コネクタ 21"/>
            <p:cNvCxnSpPr/>
            <p:nvPr/>
          </p:nvCxnSpPr>
          <p:spPr>
            <a:xfrm>
              <a:off x="5329817" y="4794207"/>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3" name="直線矢印コネクタ 22"/>
            <p:cNvCxnSpPr/>
            <p:nvPr/>
          </p:nvCxnSpPr>
          <p:spPr>
            <a:xfrm>
              <a:off x="5341102" y="503345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4" name="直線矢印コネクタ 23"/>
            <p:cNvCxnSpPr/>
            <p:nvPr/>
          </p:nvCxnSpPr>
          <p:spPr>
            <a:xfrm>
              <a:off x="5351957" y="525057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grpSp>
        <p:nvGrpSpPr>
          <p:cNvPr id="11" name="図形グループ 25"/>
          <p:cNvGrpSpPr/>
          <p:nvPr/>
        </p:nvGrpSpPr>
        <p:grpSpPr>
          <a:xfrm>
            <a:off x="4673981" y="1522092"/>
            <a:ext cx="3093681" cy="1041912"/>
            <a:chOff x="824982" y="4440144"/>
            <a:chExt cx="3093681" cy="1041912"/>
          </a:xfrm>
        </p:grpSpPr>
        <p:sp>
          <p:nvSpPr>
            <p:cNvPr id="27" name="正方形/長方形 26"/>
            <p:cNvSpPr/>
            <p:nvPr/>
          </p:nvSpPr>
          <p:spPr>
            <a:xfrm>
              <a:off x="824982" y="5277879"/>
              <a:ext cx="3082826" cy="204177"/>
            </a:xfrm>
            <a:prstGeom prst="rect">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8" name="直角三角形 27"/>
            <p:cNvSpPr/>
            <p:nvPr/>
          </p:nvSpPr>
          <p:spPr>
            <a:xfrm>
              <a:off x="846692" y="4440144"/>
              <a:ext cx="3071971" cy="386631"/>
            </a:xfrm>
            <a:prstGeom prst="rtTriangle">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9" name="正方形/長方形 28"/>
            <p:cNvSpPr/>
            <p:nvPr/>
          </p:nvSpPr>
          <p:spPr>
            <a:xfrm>
              <a:off x="846691" y="4805063"/>
              <a:ext cx="3050261" cy="472816"/>
            </a:xfrm>
            <a:prstGeom prst="rect">
              <a:avLst/>
            </a:prstGeom>
            <a:solidFill>
              <a:schemeClr val="tx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grpSp>
        <p:nvGrpSpPr>
          <p:cNvPr id="13" name="図形グループ 29"/>
          <p:cNvGrpSpPr/>
          <p:nvPr/>
        </p:nvGrpSpPr>
        <p:grpSpPr>
          <a:xfrm>
            <a:off x="5301340" y="1814656"/>
            <a:ext cx="1281321" cy="457956"/>
            <a:chOff x="5329817" y="4794207"/>
            <a:chExt cx="684296" cy="457956"/>
          </a:xfrm>
        </p:grpSpPr>
        <p:cxnSp>
          <p:nvCxnSpPr>
            <p:cNvPr id="31" name="直線矢印コネクタ 30"/>
            <p:cNvCxnSpPr/>
            <p:nvPr/>
          </p:nvCxnSpPr>
          <p:spPr>
            <a:xfrm>
              <a:off x="5329817" y="4794207"/>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32" name="直線矢印コネクタ 31"/>
            <p:cNvCxnSpPr/>
            <p:nvPr/>
          </p:nvCxnSpPr>
          <p:spPr>
            <a:xfrm>
              <a:off x="5341102" y="503345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33" name="直線矢印コネクタ 32"/>
            <p:cNvCxnSpPr/>
            <p:nvPr/>
          </p:nvCxnSpPr>
          <p:spPr>
            <a:xfrm>
              <a:off x="5351957" y="525057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
        <p:nvSpPr>
          <p:cNvPr id="34" name="右矢印 33"/>
          <p:cNvSpPr/>
          <p:nvPr/>
        </p:nvSpPr>
        <p:spPr>
          <a:xfrm>
            <a:off x="4000540" y="1827101"/>
            <a:ext cx="542751" cy="476492"/>
          </a:xfrm>
          <a:prstGeom prst="rightArrow">
            <a:avLst>
              <a:gd name="adj1" fmla="val 50000"/>
              <a:gd name="adj2" fmla="val 50000"/>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5" name="テキスト ボックス 34"/>
          <p:cNvSpPr txBox="1"/>
          <p:nvPr/>
        </p:nvSpPr>
        <p:spPr>
          <a:xfrm>
            <a:off x="288552" y="2932000"/>
            <a:ext cx="4086839" cy="369332"/>
          </a:xfrm>
          <a:prstGeom prst="rect">
            <a:avLst/>
          </a:prstGeom>
          <a:noFill/>
        </p:spPr>
        <p:txBody>
          <a:bodyPr wrap="none" rtlCol="0">
            <a:spAutoFit/>
          </a:bodyPr>
          <a:lstStyle/>
          <a:p>
            <a:pPr marL="342900" indent="-342900"/>
            <a:r>
              <a:rPr kumimoji="1" lang="en-US" altLang="ja-JP" dirty="0" smtClean="0"/>
              <a:t>2. </a:t>
            </a:r>
            <a:r>
              <a:rPr lang="ja-JP" altLang="en-US" dirty="0" smtClean="0"/>
              <a:t>流れが集まると海表面が盛り上がる</a:t>
            </a:r>
            <a:r>
              <a:rPr kumimoji="1" lang="ja-JP" altLang="en-US" dirty="0" smtClean="0"/>
              <a:t>。</a:t>
            </a:r>
            <a:endParaRPr kumimoji="1" lang="ja-JP" altLang="en-US" dirty="0"/>
          </a:p>
        </p:txBody>
      </p:sp>
      <p:sp>
        <p:nvSpPr>
          <p:cNvPr id="37" name="テキスト ボックス 36"/>
          <p:cNvSpPr txBox="1"/>
          <p:nvPr/>
        </p:nvSpPr>
        <p:spPr>
          <a:xfrm>
            <a:off x="6584625" y="2006672"/>
            <a:ext cx="1554332" cy="307777"/>
          </a:xfrm>
          <a:prstGeom prst="rect">
            <a:avLst/>
          </a:prstGeom>
          <a:noFill/>
        </p:spPr>
        <p:txBody>
          <a:bodyPr wrap="none" rtlCol="0">
            <a:spAutoFit/>
          </a:bodyPr>
          <a:lstStyle/>
          <a:p>
            <a:r>
              <a:rPr lang="ja-JP" altLang="en-US" sz="1400" dirty="0" smtClean="0"/>
              <a:t>流れが加速される</a:t>
            </a:r>
            <a:endParaRPr kumimoji="1" lang="ja-JP" altLang="en-US" sz="1400" dirty="0"/>
          </a:p>
        </p:txBody>
      </p:sp>
      <p:sp>
        <p:nvSpPr>
          <p:cNvPr id="39" name="テキスト ボックス 38"/>
          <p:cNvSpPr txBox="1"/>
          <p:nvPr/>
        </p:nvSpPr>
        <p:spPr>
          <a:xfrm>
            <a:off x="2289411" y="1551082"/>
            <a:ext cx="1926116" cy="307777"/>
          </a:xfrm>
          <a:prstGeom prst="rect">
            <a:avLst/>
          </a:prstGeom>
          <a:noFill/>
        </p:spPr>
        <p:txBody>
          <a:bodyPr wrap="none" rtlCol="0">
            <a:spAutoFit/>
          </a:bodyPr>
          <a:lstStyle/>
          <a:p>
            <a:r>
              <a:rPr kumimoji="1" lang="ja-JP" altLang="en-US" sz="1400" dirty="0" smtClean="0"/>
              <a:t>海表面が傾いていると</a:t>
            </a:r>
            <a:endParaRPr kumimoji="1" lang="ja-JP" altLang="en-US" sz="1400" dirty="0"/>
          </a:p>
        </p:txBody>
      </p:sp>
      <p:sp>
        <p:nvSpPr>
          <p:cNvPr id="40" name="正方形/長方形 39"/>
          <p:cNvSpPr/>
          <p:nvPr/>
        </p:nvSpPr>
        <p:spPr>
          <a:xfrm>
            <a:off x="939422" y="4212512"/>
            <a:ext cx="3071972" cy="236108"/>
          </a:xfrm>
          <a:prstGeom prst="rect">
            <a:avLst/>
          </a:prstGeom>
          <a:solidFill>
            <a:srgbClr val="A59D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6" name="正方形/長方形 45"/>
          <p:cNvSpPr/>
          <p:nvPr/>
        </p:nvSpPr>
        <p:spPr>
          <a:xfrm>
            <a:off x="939422" y="3778292"/>
            <a:ext cx="3071972" cy="434220"/>
          </a:xfrm>
          <a:prstGeom prst="rect">
            <a:avLst/>
          </a:prstGeom>
          <a:solidFill>
            <a:srgbClr val="9AC1E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47" name="フリーフォーム 46"/>
          <p:cNvSpPr/>
          <p:nvPr/>
        </p:nvSpPr>
        <p:spPr>
          <a:xfrm>
            <a:off x="928568" y="3584702"/>
            <a:ext cx="3039406" cy="204446"/>
          </a:xfrm>
          <a:custGeom>
            <a:avLst/>
            <a:gdLst>
              <a:gd name="connsiteX0" fmla="*/ 0 w 3039406"/>
              <a:gd name="connsiteY0" fmla="*/ 204446 h 204446"/>
              <a:gd name="connsiteX1" fmla="*/ 597026 w 3039406"/>
              <a:gd name="connsiteY1" fmla="*/ 117601 h 204446"/>
              <a:gd name="connsiteX2" fmla="*/ 1128922 w 3039406"/>
              <a:gd name="connsiteY2" fmla="*/ 41612 h 204446"/>
              <a:gd name="connsiteX3" fmla="*/ 1541413 w 3039406"/>
              <a:gd name="connsiteY3" fmla="*/ 19901 h 204446"/>
              <a:gd name="connsiteX4" fmla="*/ 2008179 w 3039406"/>
              <a:gd name="connsiteY4" fmla="*/ 9046 h 204446"/>
              <a:gd name="connsiteX5" fmla="*/ 2518365 w 3039406"/>
              <a:gd name="connsiteY5" fmla="*/ 74179 h 204446"/>
              <a:gd name="connsiteX6" fmla="*/ 3039406 w 3039406"/>
              <a:gd name="connsiteY6" fmla="*/ 204446 h 204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9406" h="204446">
                <a:moveTo>
                  <a:pt x="0" y="204446"/>
                </a:moveTo>
                <a:lnTo>
                  <a:pt x="597026" y="117601"/>
                </a:lnTo>
                <a:cubicBezTo>
                  <a:pt x="785180" y="90462"/>
                  <a:pt x="971524" y="57895"/>
                  <a:pt x="1128922" y="41612"/>
                </a:cubicBezTo>
                <a:cubicBezTo>
                  <a:pt x="1286320" y="25329"/>
                  <a:pt x="1394870" y="25329"/>
                  <a:pt x="1541413" y="19901"/>
                </a:cubicBezTo>
                <a:cubicBezTo>
                  <a:pt x="1687956" y="14473"/>
                  <a:pt x="1845354" y="0"/>
                  <a:pt x="2008179" y="9046"/>
                </a:cubicBezTo>
                <a:cubicBezTo>
                  <a:pt x="2171004" y="18092"/>
                  <a:pt x="2346494" y="41612"/>
                  <a:pt x="2518365" y="74179"/>
                </a:cubicBezTo>
                <a:cubicBezTo>
                  <a:pt x="2690236" y="106746"/>
                  <a:pt x="3039406" y="204446"/>
                  <a:pt x="3039406" y="204446"/>
                </a:cubicBezTo>
              </a:path>
            </a:pathLst>
          </a:custGeom>
          <a:solidFill>
            <a:srgbClr val="A4CCF1"/>
          </a:solidFill>
          <a:ln>
            <a:no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grpSp>
        <p:nvGrpSpPr>
          <p:cNvPr id="14" name="図形グループ 47"/>
          <p:cNvGrpSpPr/>
          <p:nvPr/>
        </p:nvGrpSpPr>
        <p:grpSpPr>
          <a:xfrm>
            <a:off x="1319782" y="3778292"/>
            <a:ext cx="521041" cy="351112"/>
            <a:chOff x="5329817" y="4794207"/>
            <a:chExt cx="684296" cy="457956"/>
          </a:xfrm>
        </p:grpSpPr>
        <p:cxnSp>
          <p:nvCxnSpPr>
            <p:cNvPr id="49" name="直線矢印コネクタ 48"/>
            <p:cNvCxnSpPr/>
            <p:nvPr/>
          </p:nvCxnSpPr>
          <p:spPr>
            <a:xfrm>
              <a:off x="5329817" y="4794207"/>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0" name="直線矢印コネクタ 49"/>
            <p:cNvCxnSpPr/>
            <p:nvPr/>
          </p:nvCxnSpPr>
          <p:spPr>
            <a:xfrm>
              <a:off x="5341102" y="503345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1" name="直線矢印コネクタ 50"/>
            <p:cNvCxnSpPr/>
            <p:nvPr/>
          </p:nvCxnSpPr>
          <p:spPr>
            <a:xfrm>
              <a:off x="5351957" y="525057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grpSp>
        <p:nvGrpSpPr>
          <p:cNvPr id="15" name="図形グループ 51"/>
          <p:cNvGrpSpPr/>
          <p:nvPr/>
        </p:nvGrpSpPr>
        <p:grpSpPr>
          <a:xfrm flipH="1">
            <a:off x="3208982" y="3778708"/>
            <a:ext cx="521041" cy="351112"/>
            <a:chOff x="5329817" y="4794207"/>
            <a:chExt cx="684296" cy="457956"/>
          </a:xfrm>
        </p:grpSpPr>
        <p:cxnSp>
          <p:nvCxnSpPr>
            <p:cNvPr id="53" name="直線矢印コネクタ 52"/>
            <p:cNvCxnSpPr/>
            <p:nvPr/>
          </p:nvCxnSpPr>
          <p:spPr>
            <a:xfrm>
              <a:off x="5329817" y="4794207"/>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4" name="直線矢印コネクタ 53"/>
            <p:cNvCxnSpPr/>
            <p:nvPr/>
          </p:nvCxnSpPr>
          <p:spPr>
            <a:xfrm>
              <a:off x="5341102" y="503345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5" name="直線矢印コネクタ 54"/>
            <p:cNvCxnSpPr/>
            <p:nvPr/>
          </p:nvCxnSpPr>
          <p:spPr>
            <a:xfrm>
              <a:off x="5351957" y="525057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
        <p:nvSpPr>
          <p:cNvPr id="56" name="正方形/長方形 55"/>
          <p:cNvSpPr/>
          <p:nvPr/>
        </p:nvSpPr>
        <p:spPr>
          <a:xfrm>
            <a:off x="5090095" y="4172026"/>
            <a:ext cx="3071972" cy="236108"/>
          </a:xfrm>
          <a:prstGeom prst="rect">
            <a:avLst/>
          </a:prstGeom>
          <a:solidFill>
            <a:srgbClr val="A59D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7" name="正方形/長方形 56"/>
          <p:cNvSpPr/>
          <p:nvPr/>
        </p:nvSpPr>
        <p:spPr>
          <a:xfrm>
            <a:off x="5090095" y="3737806"/>
            <a:ext cx="3071972" cy="434220"/>
          </a:xfrm>
          <a:prstGeom prst="rect">
            <a:avLst/>
          </a:prstGeom>
          <a:solidFill>
            <a:srgbClr val="9AC1E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grpSp>
        <p:nvGrpSpPr>
          <p:cNvPr id="16" name="図形グループ 57"/>
          <p:cNvGrpSpPr/>
          <p:nvPr/>
        </p:nvGrpSpPr>
        <p:grpSpPr>
          <a:xfrm>
            <a:off x="5644135" y="3737806"/>
            <a:ext cx="521041" cy="351112"/>
            <a:chOff x="5329817" y="4794207"/>
            <a:chExt cx="684296" cy="457956"/>
          </a:xfrm>
        </p:grpSpPr>
        <p:cxnSp>
          <p:nvCxnSpPr>
            <p:cNvPr id="59" name="直線矢印コネクタ 58"/>
            <p:cNvCxnSpPr/>
            <p:nvPr/>
          </p:nvCxnSpPr>
          <p:spPr>
            <a:xfrm>
              <a:off x="5329817" y="4794207"/>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60" name="直線矢印コネクタ 59"/>
            <p:cNvCxnSpPr/>
            <p:nvPr/>
          </p:nvCxnSpPr>
          <p:spPr>
            <a:xfrm>
              <a:off x="5341102" y="503345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61" name="直線矢印コネクタ 60"/>
            <p:cNvCxnSpPr/>
            <p:nvPr/>
          </p:nvCxnSpPr>
          <p:spPr>
            <a:xfrm>
              <a:off x="5351957" y="525057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grpSp>
        <p:nvGrpSpPr>
          <p:cNvPr id="19" name="図形グループ 61"/>
          <p:cNvGrpSpPr/>
          <p:nvPr/>
        </p:nvGrpSpPr>
        <p:grpSpPr>
          <a:xfrm flipH="1">
            <a:off x="7196830" y="3738222"/>
            <a:ext cx="521041" cy="351112"/>
            <a:chOff x="5329817" y="4794207"/>
            <a:chExt cx="684296" cy="457956"/>
          </a:xfrm>
        </p:grpSpPr>
        <p:cxnSp>
          <p:nvCxnSpPr>
            <p:cNvPr id="63" name="直線矢印コネクタ 62"/>
            <p:cNvCxnSpPr/>
            <p:nvPr/>
          </p:nvCxnSpPr>
          <p:spPr>
            <a:xfrm>
              <a:off x="5329817" y="4794207"/>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64" name="直線矢印コネクタ 63"/>
            <p:cNvCxnSpPr/>
            <p:nvPr/>
          </p:nvCxnSpPr>
          <p:spPr>
            <a:xfrm>
              <a:off x="5341102" y="503345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65" name="直線矢印コネクタ 64"/>
            <p:cNvCxnSpPr/>
            <p:nvPr/>
          </p:nvCxnSpPr>
          <p:spPr>
            <a:xfrm>
              <a:off x="5351957" y="5250575"/>
              <a:ext cx="662156" cy="1588"/>
            </a:xfrm>
            <a:prstGeom prst="straightConnector1">
              <a:avLst/>
            </a:prstGeom>
            <a:ln w="38100" cap="flat" cmpd="sng" algn="ctr">
              <a:solidFill>
                <a:schemeClr val="tx2"/>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pSp>
      <p:sp>
        <p:nvSpPr>
          <p:cNvPr id="67" name="右矢印 66"/>
          <p:cNvSpPr/>
          <p:nvPr/>
        </p:nvSpPr>
        <p:spPr>
          <a:xfrm>
            <a:off x="4250635" y="3770741"/>
            <a:ext cx="542751" cy="476492"/>
          </a:xfrm>
          <a:prstGeom prst="rightArrow">
            <a:avLst>
              <a:gd name="adj1" fmla="val 50000"/>
              <a:gd name="adj2" fmla="val 50000"/>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68" name="テキスト ボックス 67"/>
          <p:cNvSpPr txBox="1"/>
          <p:nvPr/>
        </p:nvSpPr>
        <p:spPr>
          <a:xfrm>
            <a:off x="1920771" y="3831258"/>
            <a:ext cx="1355159" cy="307777"/>
          </a:xfrm>
          <a:prstGeom prst="rect">
            <a:avLst/>
          </a:prstGeom>
          <a:noFill/>
        </p:spPr>
        <p:txBody>
          <a:bodyPr wrap="none" rtlCol="0">
            <a:spAutoFit/>
          </a:bodyPr>
          <a:lstStyle/>
          <a:p>
            <a:r>
              <a:rPr lang="ja-JP" altLang="en-US" sz="1400" dirty="0" smtClean="0"/>
              <a:t>流れ</a:t>
            </a:r>
            <a:r>
              <a:rPr kumimoji="1" lang="ja-JP" altLang="en-US" sz="1400" dirty="0" smtClean="0"/>
              <a:t>が集まると</a:t>
            </a:r>
            <a:endParaRPr kumimoji="1" lang="ja-JP" altLang="en-US" sz="1400" dirty="0"/>
          </a:p>
        </p:txBody>
      </p:sp>
      <p:sp>
        <p:nvSpPr>
          <p:cNvPr id="69" name="テキスト ボックス 68"/>
          <p:cNvSpPr txBox="1"/>
          <p:nvPr/>
        </p:nvSpPr>
        <p:spPr>
          <a:xfrm>
            <a:off x="6746862" y="3309493"/>
            <a:ext cx="1730362" cy="307777"/>
          </a:xfrm>
          <a:prstGeom prst="rect">
            <a:avLst/>
          </a:prstGeom>
          <a:noFill/>
        </p:spPr>
        <p:txBody>
          <a:bodyPr wrap="none" rtlCol="0">
            <a:spAutoFit/>
          </a:bodyPr>
          <a:lstStyle/>
          <a:p>
            <a:r>
              <a:rPr lang="ja-JP" altLang="en-US" sz="1400" dirty="0" smtClean="0"/>
              <a:t>海表面が盛り上がる</a:t>
            </a:r>
            <a:endParaRPr kumimoji="1" lang="ja-JP" altLang="en-US" sz="1400" dirty="0"/>
          </a:p>
        </p:txBody>
      </p:sp>
      <p:cxnSp>
        <p:nvCxnSpPr>
          <p:cNvPr id="71" name="直線矢印コネクタ 70"/>
          <p:cNvCxnSpPr/>
          <p:nvPr/>
        </p:nvCxnSpPr>
        <p:spPr>
          <a:xfrm rot="16200000" flipV="1">
            <a:off x="6598112" y="3504098"/>
            <a:ext cx="338168"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62" name="テキスト ボックス 61"/>
          <p:cNvSpPr txBox="1"/>
          <p:nvPr/>
        </p:nvSpPr>
        <p:spPr>
          <a:xfrm>
            <a:off x="321547" y="4765340"/>
            <a:ext cx="3570171" cy="369332"/>
          </a:xfrm>
          <a:prstGeom prst="rect">
            <a:avLst/>
          </a:prstGeom>
          <a:noFill/>
        </p:spPr>
        <p:txBody>
          <a:bodyPr wrap="none" rtlCol="0">
            <a:spAutoFit/>
          </a:bodyPr>
          <a:lstStyle/>
          <a:p>
            <a:pPr marL="342900" indent="-342900"/>
            <a:r>
              <a:rPr lang="en-US" altLang="ja-JP" dirty="0" smtClean="0"/>
              <a:t>3</a:t>
            </a:r>
            <a:r>
              <a:rPr kumimoji="1" lang="en-US" altLang="ja-JP" dirty="0" smtClean="0"/>
              <a:t>. </a:t>
            </a:r>
            <a:r>
              <a:rPr kumimoji="1" lang="ja-JP" altLang="en-US" dirty="0" smtClean="0"/>
              <a:t>地球の</a:t>
            </a:r>
            <a:r>
              <a:rPr lang="ja-JP" altLang="en-US" dirty="0" smtClean="0"/>
              <a:t>自転</a:t>
            </a:r>
            <a:r>
              <a:rPr kumimoji="1" lang="ja-JP" altLang="en-US" dirty="0" smtClean="0"/>
              <a:t>によるコリオリの力。</a:t>
            </a:r>
            <a:endParaRPr kumimoji="1" lang="ja-JP" altLang="en-US" dirty="0"/>
          </a:p>
        </p:txBody>
      </p:sp>
      <p:sp>
        <p:nvSpPr>
          <p:cNvPr id="70" name="正方形/長方形 69"/>
          <p:cNvSpPr/>
          <p:nvPr/>
        </p:nvSpPr>
        <p:spPr>
          <a:xfrm>
            <a:off x="288983" y="825520"/>
            <a:ext cx="8188242" cy="3755525"/>
          </a:xfrm>
          <a:prstGeom prst="rect">
            <a:avLst/>
          </a:prstGeom>
          <a:noFill/>
          <a:ln w="1905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5" name="テキスト ボックス 94"/>
          <p:cNvSpPr txBox="1"/>
          <p:nvPr/>
        </p:nvSpPr>
        <p:spPr>
          <a:xfrm>
            <a:off x="407528" y="5232956"/>
            <a:ext cx="3057247" cy="1146468"/>
          </a:xfrm>
          <a:prstGeom prst="rect">
            <a:avLst/>
          </a:prstGeom>
          <a:noFill/>
        </p:spPr>
        <p:txBody>
          <a:bodyPr wrap="none" rtlCol="0">
            <a:spAutoFit/>
          </a:bodyPr>
          <a:lstStyle/>
          <a:p>
            <a:r>
              <a:rPr lang="ja-JP" altLang="en-US" sz="1400" dirty="0" smtClean="0"/>
              <a:t>回転系に現れる見かけの力。</a:t>
            </a:r>
            <a:endParaRPr lang="en-US" altLang="ja-JP" sz="1400" dirty="0" smtClean="0"/>
          </a:p>
          <a:p>
            <a:pPr>
              <a:lnSpc>
                <a:spcPts val="700"/>
              </a:lnSpc>
            </a:pPr>
            <a:endParaRPr lang="en-US" altLang="ja-JP" sz="1400" dirty="0" smtClean="0"/>
          </a:p>
          <a:p>
            <a:r>
              <a:rPr kumimoji="1" lang="ja-JP" altLang="en-US" sz="1400" dirty="0" smtClean="0"/>
              <a:t>流れの方向に対し直角方向</a:t>
            </a:r>
            <a:r>
              <a:rPr lang="ja-JP" altLang="en-US" sz="1400" dirty="0" smtClean="0"/>
              <a:t>、</a:t>
            </a:r>
            <a:r>
              <a:rPr kumimoji="1" lang="en-US" altLang="ja-JP" sz="1400" dirty="0" smtClean="0"/>
              <a:t> </a:t>
            </a:r>
            <a:endParaRPr lang="en-US" altLang="ja-JP" sz="1400" dirty="0" smtClean="0"/>
          </a:p>
          <a:p>
            <a:r>
              <a:rPr lang="ja-JP" altLang="en-US" sz="1400" dirty="0" smtClean="0"/>
              <a:t>北</a:t>
            </a:r>
            <a:r>
              <a:rPr lang="en-US" altLang="ja-JP" sz="1400" dirty="0" smtClean="0"/>
              <a:t>(</a:t>
            </a:r>
            <a:r>
              <a:rPr lang="ja-JP" altLang="en-US" sz="1400" dirty="0" smtClean="0"/>
              <a:t>南</a:t>
            </a:r>
            <a:r>
              <a:rPr lang="en-US" altLang="ja-JP" sz="1400" dirty="0" smtClean="0"/>
              <a:t>)</a:t>
            </a:r>
            <a:r>
              <a:rPr lang="ja-JP" altLang="en-US" sz="1400" dirty="0" smtClean="0"/>
              <a:t>半球では右</a:t>
            </a:r>
            <a:r>
              <a:rPr lang="en-US" altLang="ja-JP" sz="1400" dirty="0" smtClean="0"/>
              <a:t>(</a:t>
            </a:r>
            <a:r>
              <a:rPr lang="ja-JP" altLang="en-US" sz="1400" dirty="0" smtClean="0"/>
              <a:t>左</a:t>
            </a:r>
            <a:r>
              <a:rPr lang="en-US" altLang="ja-JP" sz="1400" dirty="0" smtClean="0"/>
              <a:t>)</a:t>
            </a:r>
            <a:r>
              <a:rPr lang="ja-JP" altLang="en-US" sz="1400" dirty="0" smtClean="0"/>
              <a:t>向きにはたらく。</a:t>
            </a:r>
            <a:endParaRPr lang="en-US" altLang="ja-JP" sz="1400" dirty="0" smtClean="0"/>
          </a:p>
          <a:p>
            <a:pPr>
              <a:lnSpc>
                <a:spcPts val="700"/>
              </a:lnSpc>
            </a:pPr>
            <a:endParaRPr kumimoji="1" lang="en-US" altLang="ja-JP" sz="1400" dirty="0" smtClean="0"/>
          </a:p>
          <a:p>
            <a:r>
              <a:rPr lang="ja-JP" altLang="en-US" sz="1400" dirty="0" smtClean="0"/>
              <a:t>高緯度ほどコリオリ力は</a:t>
            </a:r>
            <a:r>
              <a:rPr kumimoji="1" lang="ja-JP" altLang="en-US" sz="1400" dirty="0" smtClean="0"/>
              <a:t>強くなる。</a:t>
            </a:r>
            <a:endParaRPr kumimoji="1" lang="en-US" altLang="ja-JP" sz="1400" dirty="0" smtClean="0"/>
          </a:p>
        </p:txBody>
      </p:sp>
      <p:cxnSp>
        <p:nvCxnSpPr>
          <p:cNvPr id="58" name="直線矢印コネクタ 57"/>
          <p:cNvCxnSpPr/>
          <p:nvPr/>
        </p:nvCxnSpPr>
        <p:spPr>
          <a:xfrm rot="16200000" flipV="1">
            <a:off x="2837271" y="5881114"/>
            <a:ext cx="1562401" cy="6004"/>
          </a:xfrm>
          <a:prstGeom prst="straightConnector1">
            <a:avLst/>
          </a:prstGeom>
          <a:ln w="76200" cap="flat" cmpd="sng" algn="ctr">
            <a:solidFill>
              <a:srgbClr val="0000FF"/>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75" name="直線矢印コネクタ 74"/>
          <p:cNvCxnSpPr/>
          <p:nvPr/>
        </p:nvCxnSpPr>
        <p:spPr>
          <a:xfrm flipV="1">
            <a:off x="3648034" y="5818594"/>
            <a:ext cx="727357" cy="10856"/>
          </a:xfrm>
          <a:prstGeom prst="straightConnector1">
            <a:avLst/>
          </a:prstGeom>
          <a:ln w="76200" cap="flat" cmpd="sng" algn="ctr">
            <a:solidFill>
              <a:srgbClr val="FF6600"/>
            </a:solidFill>
            <a:prstDash val="solid"/>
            <a:round/>
            <a:headEnd type="none" w="med" len="med"/>
            <a:tailEnd type="arrow" w="sm" len="sm"/>
          </a:ln>
        </p:spPr>
        <p:style>
          <a:lnRef idx="2">
            <a:schemeClr val="accent1"/>
          </a:lnRef>
          <a:fillRef idx="0">
            <a:schemeClr val="accent1"/>
          </a:fillRef>
          <a:effectRef idx="1">
            <a:schemeClr val="accent1"/>
          </a:effectRef>
          <a:fontRef idx="minor">
            <a:schemeClr val="tx1"/>
          </a:fontRef>
        </p:style>
      </p:cxnSp>
      <p:sp>
        <p:nvSpPr>
          <p:cNvPr id="76" name="右矢印 75"/>
          <p:cNvSpPr/>
          <p:nvPr/>
        </p:nvSpPr>
        <p:spPr>
          <a:xfrm>
            <a:off x="4376701" y="5352372"/>
            <a:ext cx="542751" cy="476492"/>
          </a:xfrm>
          <a:prstGeom prst="rightArrow">
            <a:avLst>
              <a:gd name="adj1" fmla="val 50000"/>
              <a:gd name="adj2" fmla="val 50000"/>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94" name="フリーフォーム 93"/>
          <p:cNvSpPr/>
          <p:nvPr/>
        </p:nvSpPr>
        <p:spPr>
          <a:xfrm>
            <a:off x="5053906" y="5091258"/>
            <a:ext cx="439629" cy="1530634"/>
          </a:xfrm>
          <a:custGeom>
            <a:avLst/>
            <a:gdLst>
              <a:gd name="connsiteX0" fmla="*/ 59703 w 439629"/>
              <a:gd name="connsiteY0" fmla="*/ 1530634 h 1530634"/>
              <a:gd name="connsiteX1" fmla="*/ 27138 w 439629"/>
              <a:gd name="connsiteY1" fmla="*/ 868445 h 1530634"/>
              <a:gd name="connsiteX2" fmla="*/ 27138 w 439629"/>
              <a:gd name="connsiteY2" fmla="*/ 455934 h 1530634"/>
              <a:gd name="connsiteX3" fmla="*/ 189964 w 439629"/>
              <a:gd name="connsiteY3" fmla="*/ 173689 h 1530634"/>
              <a:gd name="connsiteX4" fmla="*/ 439629 w 439629"/>
              <a:gd name="connsiteY4" fmla="*/ 0 h 1530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629" h="1530634">
                <a:moveTo>
                  <a:pt x="59703" y="1530634"/>
                </a:moveTo>
                <a:cubicBezTo>
                  <a:pt x="46134" y="1289098"/>
                  <a:pt x="32565" y="1047562"/>
                  <a:pt x="27138" y="868445"/>
                </a:cubicBezTo>
                <a:cubicBezTo>
                  <a:pt x="21711" y="689328"/>
                  <a:pt x="0" y="571727"/>
                  <a:pt x="27138" y="455934"/>
                </a:cubicBezTo>
                <a:cubicBezTo>
                  <a:pt x="54276" y="340141"/>
                  <a:pt x="121216" y="249678"/>
                  <a:pt x="189964" y="173689"/>
                </a:cubicBezTo>
                <a:cubicBezTo>
                  <a:pt x="258713" y="97700"/>
                  <a:pt x="439629" y="0"/>
                  <a:pt x="439629" y="0"/>
                </a:cubicBezTo>
              </a:path>
            </a:pathLst>
          </a:custGeom>
          <a:ln w="76200" cap="flat" cmpd="sng" algn="ctr">
            <a:solidFill>
              <a:srgbClr val="0000FF"/>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97" name="テキスト ボックス 96"/>
          <p:cNvSpPr txBox="1"/>
          <p:nvPr/>
        </p:nvSpPr>
        <p:spPr>
          <a:xfrm>
            <a:off x="3658961" y="5913807"/>
            <a:ext cx="1018227" cy="692497"/>
          </a:xfrm>
          <a:prstGeom prst="rect">
            <a:avLst/>
          </a:prstGeom>
          <a:noFill/>
        </p:spPr>
        <p:txBody>
          <a:bodyPr wrap="none" rtlCol="0">
            <a:spAutoFit/>
          </a:bodyPr>
          <a:lstStyle/>
          <a:p>
            <a:r>
              <a:rPr kumimoji="1" lang="ja-JP" altLang="en-US" sz="1300" dirty="0" smtClean="0"/>
              <a:t>流れの方向</a:t>
            </a:r>
            <a:endParaRPr kumimoji="1" lang="en-US" altLang="ja-JP" sz="1300" dirty="0" smtClean="0"/>
          </a:p>
          <a:p>
            <a:r>
              <a:rPr lang="ja-JP" altLang="en-US" sz="1300" dirty="0" smtClean="0"/>
              <a:t>に直交する</a:t>
            </a:r>
            <a:endParaRPr lang="en-US" altLang="ja-JP" sz="1300" dirty="0" smtClean="0"/>
          </a:p>
          <a:p>
            <a:r>
              <a:rPr kumimoji="1" lang="ja-JP" altLang="en-US" sz="1300" dirty="0" smtClean="0"/>
              <a:t>コリオリ力</a:t>
            </a:r>
            <a:endParaRPr kumimoji="1" lang="ja-JP" altLang="en-US" sz="1300" dirty="0"/>
          </a:p>
        </p:txBody>
      </p:sp>
      <p:sp>
        <p:nvSpPr>
          <p:cNvPr id="98" name="テキスト ボックス 97"/>
          <p:cNvSpPr txBox="1"/>
          <p:nvPr/>
        </p:nvSpPr>
        <p:spPr>
          <a:xfrm>
            <a:off x="5429637" y="4892031"/>
            <a:ext cx="1018227" cy="492443"/>
          </a:xfrm>
          <a:prstGeom prst="rect">
            <a:avLst/>
          </a:prstGeom>
          <a:noFill/>
        </p:spPr>
        <p:txBody>
          <a:bodyPr wrap="none" rtlCol="0">
            <a:spAutoFit/>
          </a:bodyPr>
          <a:lstStyle/>
          <a:p>
            <a:r>
              <a:rPr kumimoji="1" lang="ja-JP" altLang="en-US" sz="1300" dirty="0" smtClean="0"/>
              <a:t>流れの方向</a:t>
            </a:r>
            <a:endParaRPr kumimoji="1" lang="en-US" altLang="ja-JP" sz="1300" dirty="0" smtClean="0"/>
          </a:p>
          <a:p>
            <a:r>
              <a:rPr kumimoji="1" lang="ja-JP" altLang="en-US" sz="1300" dirty="0" smtClean="0"/>
              <a:t>が変化する</a:t>
            </a:r>
            <a:endParaRPr kumimoji="1" lang="ja-JP" altLang="en-US" sz="1300" dirty="0"/>
          </a:p>
        </p:txBody>
      </p:sp>
      <p:sp>
        <p:nvSpPr>
          <p:cNvPr id="100" name="正方形/長方形 99"/>
          <p:cNvSpPr/>
          <p:nvPr/>
        </p:nvSpPr>
        <p:spPr>
          <a:xfrm>
            <a:off x="300268" y="4721916"/>
            <a:ext cx="6179152" cy="2027523"/>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cxnSp>
        <p:nvCxnSpPr>
          <p:cNvPr id="103" name="直線矢印コネクタ 102"/>
          <p:cNvCxnSpPr/>
          <p:nvPr/>
        </p:nvCxnSpPr>
        <p:spPr>
          <a:xfrm flipV="1">
            <a:off x="5070469" y="5819010"/>
            <a:ext cx="727357" cy="10856"/>
          </a:xfrm>
          <a:prstGeom prst="straightConnector1">
            <a:avLst/>
          </a:prstGeom>
          <a:ln w="76200" cap="flat" cmpd="sng" algn="ctr">
            <a:solidFill>
              <a:srgbClr val="FF6600"/>
            </a:solidFill>
            <a:prstDash val="solid"/>
            <a:round/>
            <a:headEnd type="none" w="med" len="med"/>
            <a:tailEnd type="arrow" w="sm" len="sm"/>
          </a:ln>
        </p:spPr>
        <p:style>
          <a:lnRef idx="2">
            <a:schemeClr val="accent1"/>
          </a:lnRef>
          <a:fillRef idx="0">
            <a:schemeClr val="accent1"/>
          </a:fillRef>
          <a:effectRef idx="1">
            <a:schemeClr val="accent1"/>
          </a:effectRef>
          <a:fontRef idx="minor">
            <a:schemeClr val="tx1"/>
          </a:fontRef>
        </p:style>
      </p:cxnSp>
      <p:sp>
        <p:nvSpPr>
          <p:cNvPr id="104" name="テキスト ボックス 103"/>
          <p:cNvSpPr txBox="1"/>
          <p:nvPr/>
        </p:nvSpPr>
        <p:spPr>
          <a:xfrm>
            <a:off x="5844441" y="5592558"/>
            <a:ext cx="2587066" cy="830997"/>
          </a:xfrm>
          <a:prstGeom prst="rect">
            <a:avLst/>
          </a:prstGeom>
          <a:solidFill>
            <a:schemeClr val="bg1"/>
          </a:solidFill>
          <a:ln>
            <a:solidFill>
              <a:srgbClr val="0000FF"/>
            </a:solidFill>
          </a:ln>
          <a:effectLst>
            <a:outerShdw blurRad="50800" dist="38100" dir="2700000">
              <a:srgbClr val="000000">
                <a:alpha val="43000"/>
              </a:srgbClr>
            </a:outerShdw>
          </a:effectLst>
        </p:spPr>
        <p:txBody>
          <a:bodyPr wrap="none" rtlCol="0">
            <a:spAutoFit/>
          </a:bodyPr>
          <a:lstStyle/>
          <a:p>
            <a:r>
              <a:rPr kumimoji="1" lang="en-US" altLang="ja-JP" sz="1600" dirty="0" smtClean="0"/>
              <a:t>1</a:t>
            </a:r>
            <a:r>
              <a:rPr kumimoji="1" lang="ja-JP" altLang="en-US" sz="1600" dirty="0" smtClean="0"/>
              <a:t>日よりも</a:t>
            </a:r>
            <a:r>
              <a:rPr lang="ja-JP" altLang="en-US" sz="1600" dirty="0" smtClean="0"/>
              <a:t>短い時間スケール</a:t>
            </a:r>
            <a:endParaRPr lang="en-US" altLang="ja-JP" sz="1600" dirty="0" smtClean="0"/>
          </a:p>
          <a:p>
            <a:r>
              <a:rPr kumimoji="1" lang="ja-JP" altLang="en-US" sz="1600" dirty="0" smtClean="0"/>
              <a:t>で変化する運動に対しては</a:t>
            </a:r>
            <a:endParaRPr kumimoji="1" lang="en-US" altLang="ja-JP" sz="1600" dirty="0" smtClean="0"/>
          </a:p>
          <a:p>
            <a:r>
              <a:rPr lang="ja-JP" altLang="en-US" sz="1600" dirty="0" smtClean="0"/>
              <a:t>コリオリ力は無視できる。</a:t>
            </a:r>
            <a:endParaRPr kumimoji="1" lang="ja-JP" altLang="en-US"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図 24" descr="ex1025.png"/>
          <p:cNvPicPr>
            <a:picLocks noChangeAspect="1"/>
          </p:cNvPicPr>
          <p:nvPr/>
        </p:nvPicPr>
        <p:blipFill>
          <a:blip r:embed="rId3"/>
          <a:stretch>
            <a:fillRect/>
          </a:stretch>
        </p:blipFill>
        <p:spPr>
          <a:xfrm>
            <a:off x="152400" y="3325084"/>
            <a:ext cx="8839200" cy="3225800"/>
          </a:xfrm>
          <a:prstGeom prst="rect">
            <a:avLst/>
          </a:prstGeom>
        </p:spPr>
      </p:pic>
      <p:pic>
        <p:nvPicPr>
          <p:cNvPr id="22" name="図 21" descr="ex6b1005.png"/>
          <p:cNvPicPr>
            <a:picLocks noChangeAspect="1"/>
          </p:cNvPicPr>
          <p:nvPr/>
        </p:nvPicPr>
        <p:blipFill>
          <a:blip r:embed="rId4"/>
          <a:stretch>
            <a:fillRect/>
          </a:stretch>
        </p:blipFill>
        <p:spPr>
          <a:xfrm>
            <a:off x="228385" y="79140"/>
            <a:ext cx="8308848" cy="3032252"/>
          </a:xfrm>
          <a:prstGeom prst="rect">
            <a:avLst/>
          </a:prstGeom>
        </p:spPr>
      </p:pic>
      <p:grpSp>
        <p:nvGrpSpPr>
          <p:cNvPr id="17" name="図形グループ 16"/>
          <p:cNvGrpSpPr/>
          <p:nvPr/>
        </p:nvGrpSpPr>
        <p:grpSpPr>
          <a:xfrm>
            <a:off x="1524987" y="776222"/>
            <a:ext cx="1116652" cy="1596892"/>
            <a:chOff x="1524987" y="819646"/>
            <a:chExt cx="1116652" cy="1596892"/>
          </a:xfrm>
        </p:grpSpPr>
        <p:sp>
          <p:nvSpPr>
            <p:cNvPr id="8" name="テキスト ボックス 7"/>
            <p:cNvSpPr txBox="1"/>
            <p:nvPr/>
          </p:nvSpPr>
          <p:spPr>
            <a:xfrm>
              <a:off x="1546267" y="819646"/>
              <a:ext cx="1095372" cy="369332"/>
            </a:xfrm>
            <a:prstGeom prst="rect">
              <a:avLst/>
            </a:prstGeom>
            <a:noFill/>
          </p:spPr>
          <p:txBody>
            <a:bodyPr wrap="none" rtlCol="0">
              <a:spAutoFit/>
            </a:bodyPr>
            <a:lstStyle/>
            <a:p>
              <a:r>
                <a:rPr lang="en-US" altLang="en-US" dirty="0" smtClean="0"/>
                <a:t>水深64m</a:t>
              </a:r>
              <a:endParaRPr kumimoji="1" lang="ja-JP" altLang="en-US" dirty="0"/>
            </a:p>
          </p:txBody>
        </p:sp>
        <p:sp>
          <p:nvSpPr>
            <p:cNvPr id="9" name="テキスト ボックス 8"/>
            <p:cNvSpPr txBox="1"/>
            <p:nvPr/>
          </p:nvSpPr>
          <p:spPr>
            <a:xfrm>
              <a:off x="1524987" y="1406286"/>
              <a:ext cx="1095372" cy="369332"/>
            </a:xfrm>
            <a:prstGeom prst="rect">
              <a:avLst/>
            </a:prstGeom>
            <a:noFill/>
          </p:spPr>
          <p:txBody>
            <a:bodyPr wrap="none" rtlCol="0">
              <a:spAutoFit/>
            </a:bodyPr>
            <a:lstStyle/>
            <a:p>
              <a:r>
                <a:rPr lang="en-US" altLang="en-US" dirty="0" smtClean="0"/>
                <a:t>水深16m</a:t>
              </a:r>
              <a:endParaRPr kumimoji="1" lang="ja-JP" altLang="en-US" dirty="0"/>
            </a:p>
          </p:txBody>
        </p:sp>
        <p:sp>
          <p:nvSpPr>
            <p:cNvPr id="10" name="テキスト ボックス 9"/>
            <p:cNvSpPr txBox="1"/>
            <p:nvPr/>
          </p:nvSpPr>
          <p:spPr>
            <a:xfrm>
              <a:off x="1557982" y="2047206"/>
              <a:ext cx="966994" cy="369332"/>
            </a:xfrm>
            <a:prstGeom prst="rect">
              <a:avLst/>
            </a:prstGeom>
            <a:noFill/>
          </p:spPr>
          <p:txBody>
            <a:bodyPr wrap="none" rtlCol="0">
              <a:spAutoFit/>
            </a:bodyPr>
            <a:lstStyle/>
            <a:p>
              <a:r>
                <a:rPr lang="en-US" altLang="en-US" dirty="0" smtClean="0"/>
                <a:t>水深4m</a:t>
              </a:r>
              <a:endParaRPr kumimoji="1" lang="ja-JP" altLang="en-US" dirty="0"/>
            </a:p>
          </p:txBody>
        </p:sp>
      </p:grpSp>
      <p:sp>
        <p:nvSpPr>
          <p:cNvPr id="2" name="タイトル 1"/>
          <p:cNvSpPr>
            <a:spLocks noGrp="1"/>
          </p:cNvSpPr>
          <p:nvPr>
            <p:ph type="title"/>
          </p:nvPr>
        </p:nvSpPr>
        <p:spPr>
          <a:xfrm>
            <a:off x="44710" y="-7618"/>
            <a:ext cx="9023305" cy="474396"/>
          </a:xfrm>
        </p:spPr>
        <p:txBody>
          <a:bodyPr/>
          <a:lstStyle/>
          <a:p>
            <a:pPr algn="l"/>
            <a:r>
              <a:rPr lang="en-US" altLang="ja-JP" sz="2000" dirty="0" smtClean="0"/>
              <a:t>                 </a:t>
            </a:r>
            <a:r>
              <a:rPr lang="ja-JP" altLang="en-US" sz="2000" dirty="0" smtClean="0">
                <a:solidFill>
                  <a:srgbClr val="0000FF"/>
                </a:solidFill>
              </a:rPr>
              <a:t>海洋波の性質</a:t>
            </a:r>
            <a:r>
              <a:rPr lang="en-US" altLang="ja-JP" sz="2000" dirty="0" smtClean="0"/>
              <a:t> </a:t>
            </a:r>
            <a:r>
              <a:rPr lang="ja-JP" altLang="en-US" sz="2000" dirty="0" smtClean="0"/>
              <a:t>：</a:t>
            </a:r>
            <a:r>
              <a:rPr lang="en-US" altLang="ja-JP" sz="2000" dirty="0" smtClean="0"/>
              <a:t> </a:t>
            </a:r>
            <a:r>
              <a:rPr lang="ja-JP" altLang="en-US" sz="2000" dirty="0" smtClean="0"/>
              <a:t>水深が深いほど速い速度で伝播する</a:t>
            </a:r>
            <a:r>
              <a:rPr lang="en-US" altLang="ja-JP" sz="2000" dirty="0" smtClean="0"/>
              <a:t> </a:t>
            </a:r>
            <a:endParaRPr lang="ja-JP" altLang="en-US" sz="2000" dirty="0"/>
          </a:p>
        </p:txBody>
      </p:sp>
      <p:graphicFrame>
        <p:nvGraphicFramePr>
          <p:cNvPr id="13" name="オブジェクト 12"/>
          <p:cNvGraphicFramePr>
            <a:graphicFrameLocks noChangeAspect="1"/>
          </p:cNvGraphicFramePr>
          <p:nvPr/>
        </p:nvGraphicFramePr>
        <p:xfrm>
          <a:off x="6849520" y="3148"/>
          <a:ext cx="1085502" cy="461916"/>
        </p:xfrm>
        <a:graphic>
          <a:graphicData uri="http://schemas.openxmlformats.org/presentationml/2006/ole">
            <mc:AlternateContent xmlns:mc="http://schemas.openxmlformats.org/markup-compatibility/2006">
              <mc:Choice xmlns:v="urn:schemas-microsoft-com:vml" Requires="v">
                <p:oleObj spid="_x0000_s21507" name="Equation" r:id="rId5" imgW="596900" imgH="254000" progId="Equation.DSMT4">
                  <p:embed/>
                </p:oleObj>
              </mc:Choice>
              <mc:Fallback>
                <p:oleObj name="Equation" r:id="rId5" imgW="596900" imgH="25400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9520" y="3148"/>
                        <a:ext cx="1085502" cy="4619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タイトル 1"/>
          <p:cNvSpPr txBox="1">
            <a:spLocks/>
          </p:cNvSpPr>
          <p:nvPr/>
        </p:nvSpPr>
        <p:spPr bwMode="auto">
          <a:xfrm>
            <a:off x="55995" y="3298728"/>
            <a:ext cx="9023305" cy="47439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chemeClr val="tx1"/>
                </a:solidFill>
                <a:effectLst/>
                <a:uLnTx/>
                <a:uFillTx/>
                <a:latin typeface="+mj-lt"/>
                <a:ea typeface="+mj-ea"/>
                <a:cs typeface="ＭＳ Ｐゴシック" charset="-128"/>
              </a:rPr>
              <a:t>                 </a:t>
            </a:r>
            <a:r>
              <a:rPr lang="ja-JP" altLang="en-US" sz="2000" dirty="0" smtClean="0">
                <a:solidFill>
                  <a:srgbClr val="0000FF"/>
                </a:solidFill>
                <a:latin typeface="+mj-lt"/>
                <a:ea typeface="+mj-ea"/>
              </a:rPr>
              <a:t>斜面地形上を伝播する海洋波</a:t>
            </a:r>
            <a:r>
              <a:rPr kumimoji="1" lang="en-US" altLang="ja-JP" sz="2000" b="0" i="0" u="none" strike="noStrike" kern="1200" cap="none" spc="0" normalizeH="0" baseline="0" noProof="0" dirty="0" smtClean="0">
                <a:ln>
                  <a:noFill/>
                </a:ln>
                <a:solidFill>
                  <a:srgbClr val="0000FF"/>
                </a:solidFill>
                <a:effectLst/>
                <a:uLnTx/>
                <a:uFillTx/>
                <a:latin typeface="+mj-lt"/>
                <a:ea typeface="+mj-ea"/>
                <a:cs typeface="ＭＳ Ｐゴシック" charset="-128"/>
              </a:rPr>
              <a:t> </a:t>
            </a:r>
            <a:endParaRPr kumimoji="1" lang="ja-JP" altLang="en-US" sz="2000" b="0" i="0" u="none" strike="noStrike" kern="1200" cap="none" spc="0" normalizeH="0" baseline="0" noProof="0" dirty="0">
              <a:ln>
                <a:noFill/>
              </a:ln>
              <a:solidFill>
                <a:srgbClr val="0000FF"/>
              </a:solidFill>
              <a:effectLst/>
              <a:uLnTx/>
              <a:uFillTx/>
              <a:latin typeface="+mj-lt"/>
              <a:ea typeface="+mj-ea"/>
              <a:cs typeface="ＭＳ Ｐゴシック" charset="-128"/>
            </a:endParaRPr>
          </a:p>
        </p:txBody>
      </p:sp>
      <p:sp>
        <p:nvSpPr>
          <p:cNvPr id="18" name="テキスト ボックス 17"/>
          <p:cNvSpPr txBox="1"/>
          <p:nvPr/>
        </p:nvSpPr>
        <p:spPr>
          <a:xfrm>
            <a:off x="938817" y="2870700"/>
            <a:ext cx="7458605" cy="307777"/>
          </a:xfrm>
          <a:prstGeom prst="rect">
            <a:avLst/>
          </a:prstGeom>
          <a:noFill/>
        </p:spPr>
        <p:txBody>
          <a:bodyPr wrap="none" rtlCol="0">
            <a:spAutoFit/>
          </a:bodyPr>
          <a:lstStyle/>
          <a:p>
            <a:r>
              <a:rPr kumimoji="1" lang="ja-JP" altLang="en-US" sz="1400" dirty="0" smtClean="0"/>
              <a:t>水深が</a:t>
            </a:r>
            <a:r>
              <a:rPr kumimoji="1" lang="en-US" altLang="ja-JP" sz="1400" dirty="0" smtClean="0"/>
              <a:t>4m,16m,64m</a:t>
            </a:r>
            <a:r>
              <a:rPr kumimoji="1" lang="ja-JP" altLang="en-US" sz="1400" dirty="0" smtClean="0"/>
              <a:t>の海洋上を伝播する波。海洋波の伝播速度は水深の平方根に比例する。</a:t>
            </a:r>
            <a:endParaRPr kumimoji="1" lang="ja-JP" altLang="en-US" sz="1400" dirty="0"/>
          </a:p>
        </p:txBody>
      </p:sp>
      <p:sp>
        <p:nvSpPr>
          <p:cNvPr id="19" name="テキスト ボックス 18"/>
          <p:cNvSpPr txBox="1"/>
          <p:nvPr/>
        </p:nvSpPr>
        <p:spPr>
          <a:xfrm>
            <a:off x="537611" y="6290756"/>
            <a:ext cx="8878193" cy="492443"/>
          </a:xfrm>
          <a:prstGeom prst="rect">
            <a:avLst/>
          </a:prstGeom>
          <a:noFill/>
        </p:spPr>
        <p:txBody>
          <a:bodyPr wrap="square" rtlCol="0">
            <a:spAutoFit/>
          </a:bodyPr>
          <a:lstStyle/>
          <a:p>
            <a:r>
              <a:rPr kumimoji="1" lang="ja-JP" altLang="en-US" sz="1300" dirty="0" smtClean="0"/>
              <a:t>水深が</a:t>
            </a:r>
            <a:r>
              <a:rPr kumimoji="1" lang="en-US" altLang="ja-JP" sz="1300" dirty="0" smtClean="0"/>
              <a:t>100m</a:t>
            </a:r>
            <a:r>
              <a:rPr kumimoji="1" lang="ja-JP" altLang="en-US" sz="1300" dirty="0" smtClean="0"/>
              <a:t>から</a:t>
            </a:r>
            <a:r>
              <a:rPr kumimoji="1" lang="en-US" altLang="ja-JP" sz="1300" dirty="0" smtClean="0"/>
              <a:t>0m</a:t>
            </a:r>
            <a:r>
              <a:rPr lang="ja-JP" altLang="en-US" sz="1300" dirty="0" smtClean="0"/>
              <a:t>に変化する斜面上を伝播する波。海岸に近づくにつれ水深が浅くなるため伝播速度</a:t>
            </a:r>
            <a:r>
              <a:rPr kumimoji="1" lang="ja-JP" altLang="en-US" sz="1300" dirty="0" smtClean="0"/>
              <a:t>が遅くなる。</a:t>
            </a:r>
            <a:endParaRPr kumimoji="1" lang="en-US" altLang="ja-JP" sz="1300" dirty="0" smtClean="0"/>
          </a:p>
          <a:p>
            <a:r>
              <a:rPr lang="ja-JP" altLang="en-US" sz="1300" dirty="0" smtClean="0"/>
              <a:t>その結果、波が前につんのめって徐々に波長が短くなるとともに波高が高くなる。</a:t>
            </a:r>
            <a:endParaRPr kumimoji="1" lang="en-US" altLang="ja-JP" sz="1300" dirty="0" smtClean="0"/>
          </a:p>
        </p:txBody>
      </p:sp>
      <p:sp>
        <p:nvSpPr>
          <p:cNvPr id="20" name="テキスト ボックス 19"/>
          <p:cNvSpPr txBox="1"/>
          <p:nvPr/>
        </p:nvSpPr>
        <p:spPr>
          <a:xfrm>
            <a:off x="770706" y="5688324"/>
            <a:ext cx="992842" cy="307777"/>
          </a:xfrm>
          <a:prstGeom prst="rect">
            <a:avLst/>
          </a:prstGeom>
          <a:solidFill>
            <a:schemeClr val="tx2">
              <a:lumMod val="20000"/>
              <a:lumOff val="80000"/>
            </a:schemeClr>
          </a:solidFill>
        </p:spPr>
        <p:txBody>
          <a:bodyPr wrap="none" rtlCol="0">
            <a:spAutoFit/>
          </a:bodyPr>
          <a:lstStyle/>
          <a:p>
            <a:r>
              <a:rPr kumimoji="1" lang="ja-JP" altLang="en-US" sz="1400" dirty="0" smtClean="0"/>
              <a:t>水深</a:t>
            </a:r>
            <a:r>
              <a:rPr kumimoji="1" lang="en-US" altLang="ja-JP" sz="1400" dirty="0" smtClean="0"/>
              <a:t>100m</a:t>
            </a:r>
            <a:endParaRPr kumimoji="1" lang="ja-JP" altLang="en-US" sz="1400" dirty="0"/>
          </a:p>
        </p:txBody>
      </p:sp>
      <p:sp>
        <p:nvSpPr>
          <p:cNvPr id="21" name="テキスト ボックス 20"/>
          <p:cNvSpPr txBox="1"/>
          <p:nvPr/>
        </p:nvSpPr>
        <p:spPr>
          <a:xfrm>
            <a:off x="7440755" y="5632555"/>
            <a:ext cx="793143" cy="307777"/>
          </a:xfrm>
          <a:prstGeom prst="rect">
            <a:avLst/>
          </a:prstGeom>
          <a:solidFill>
            <a:srgbClr val="CEE0F5"/>
          </a:solidFill>
        </p:spPr>
        <p:txBody>
          <a:bodyPr wrap="none" rtlCol="0">
            <a:spAutoFit/>
          </a:bodyPr>
          <a:lstStyle/>
          <a:p>
            <a:r>
              <a:rPr kumimoji="1" lang="ja-JP" altLang="en-US" sz="1400" dirty="0" smtClean="0"/>
              <a:t>水深</a:t>
            </a:r>
            <a:r>
              <a:rPr kumimoji="1" lang="en-US" altLang="ja-JP" sz="1400" dirty="0" smtClean="0"/>
              <a:t>0m</a:t>
            </a:r>
            <a:endParaRPr kumimoji="1" lang="ja-JP" altLang="en-US" sz="1400" dirty="0"/>
          </a:p>
        </p:txBody>
      </p:sp>
      <p:sp>
        <p:nvSpPr>
          <p:cNvPr id="26" name="テキスト ボックス 25"/>
          <p:cNvSpPr txBox="1"/>
          <p:nvPr/>
        </p:nvSpPr>
        <p:spPr>
          <a:xfrm>
            <a:off x="3589157" y="1426558"/>
            <a:ext cx="1441821" cy="584776"/>
          </a:xfrm>
          <a:prstGeom prst="rect">
            <a:avLst/>
          </a:prstGeom>
          <a:ln w="38100" cap="flat" cmpd="sng" algn="ctr">
            <a:solidFill>
              <a:srgbClr val="FF0000"/>
            </a:solidFill>
            <a:prstDash val="solid"/>
            <a:round/>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rtlCol="0">
            <a:spAutoFit/>
          </a:bodyPr>
          <a:lstStyle/>
          <a:p>
            <a:r>
              <a:rPr kumimoji="1" lang="en-US" altLang="ja-JP" sz="3200" dirty="0" smtClean="0"/>
              <a:t>Movie2</a:t>
            </a:r>
            <a:endParaRPr kumimoji="1" lang="ja-JP" altLang="en-US" sz="3200" dirty="0"/>
          </a:p>
        </p:txBody>
      </p:sp>
      <p:sp>
        <p:nvSpPr>
          <p:cNvPr id="27" name="テキスト ボックス 26"/>
          <p:cNvSpPr txBox="1"/>
          <p:nvPr/>
        </p:nvSpPr>
        <p:spPr>
          <a:xfrm>
            <a:off x="3600442" y="4292958"/>
            <a:ext cx="1441821" cy="584776"/>
          </a:xfrm>
          <a:prstGeom prst="rect">
            <a:avLst/>
          </a:prstGeom>
          <a:ln w="38100" cap="flat" cmpd="sng" algn="ctr">
            <a:solidFill>
              <a:srgbClr val="FF0000"/>
            </a:solidFill>
            <a:prstDash val="solid"/>
            <a:round/>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wrap="none" rtlCol="0">
            <a:spAutoFit/>
          </a:bodyPr>
          <a:lstStyle/>
          <a:p>
            <a:r>
              <a:rPr kumimoji="1" lang="en-US" altLang="ja-JP" sz="3200" dirty="0" smtClean="0"/>
              <a:t>Movie3</a:t>
            </a:r>
            <a:endParaRPr kumimoji="1" lang="ja-JP" altLang="en-US" sz="32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5529</TotalTime>
  <Words>1169</Words>
  <Application>Microsoft Office PowerPoint</Application>
  <PresentationFormat>画面に合わせる (4:3)</PresentationFormat>
  <Paragraphs>160</Paragraphs>
  <Slides>11</Slides>
  <Notes>3</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11</vt:i4>
      </vt:variant>
    </vt:vector>
  </HeadingPairs>
  <TitlesOfParts>
    <vt:vector size="13" baseType="lpstr">
      <vt:lpstr>Office テーマ</vt:lpstr>
      <vt:lpstr>Equation</vt:lpstr>
      <vt:lpstr>パソコンを利用した 海洋教育素材の一例</vt:lpstr>
      <vt:lpstr>黒潮の観測実習</vt:lpstr>
      <vt:lpstr>黒潮の観測実習</vt:lpstr>
      <vt:lpstr>海洋データ可視化ソフト：Ocean Data View</vt:lpstr>
      <vt:lpstr>PowerPoint プレゼンテーション</vt:lpstr>
      <vt:lpstr>PowerPoint プレゼンテーション</vt:lpstr>
      <vt:lpstr>パソコンを利用した海洋現象の数値実験</vt:lpstr>
      <vt:lpstr>PowerPoint プレゼンテーション</vt:lpstr>
      <vt:lpstr>                 海洋波の性質 ： 水深が深いほど速い速度で伝播する </vt:lpstr>
      <vt:lpstr>津波の数値実験</vt:lpstr>
      <vt:lpstr>PowerPoint プレゼンテーション</vt:lpstr>
    </vt:vector>
  </TitlesOfParts>
  <Company>東京大学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パソコンを利用した 海洋教育素材の一例</dc:title>
  <dc:creator>丹羽 淑博</dc:creator>
  <cp:lastModifiedBy>niwa</cp:lastModifiedBy>
  <cp:revision>660</cp:revision>
  <dcterms:created xsi:type="dcterms:W3CDTF">2011-05-07T04:28:23Z</dcterms:created>
  <dcterms:modified xsi:type="dcterms:W3CDTF">2011-05-07T04:45:52Z</dcterms:modified>
</cp:coreProperties>
</file>